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3" r:id="rId1"/>
  </p:sldMasterIdLst>
  <p:notesMasterIdLst>
    <p:notesMasterId r:id="rId19"/>
  </p:notesMasterIdLst>
  <p:sldIdLst>
    <p:sldId id="294" r:id="rId2"/>
    <p:sldId id="306" r:id="rId3"/>
    <p:sldId id="319" r:id="rId4"/>
    <p:sldId id="308" r:id="rId5"/>
    <p:sldId id="297" r:id="rId6"/>
    <p:sldId id="298" r:id="rId7"/>
    <p:sldId id="299" r:id="rId8"/>
    <p:sldId id="300" r:id="rId9"/>
    <p:sldId id="307" r:id="rId10"/>
    <p:sldId id="301" r:id="rId11"/>
    <p:sldId id="317" r:id="rId12"/>
    <p:sldId id="312" r:id="rId13"/>
    <p:sldId id="315" r:id="rId14"/>
    <p:sldId id="316" r:id="rId15"/>
    <p:sldId id="313" r:id="rId16"/>
    <p:sldId id="314" r:id="rId17"/>
    <p:sldId id="311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4C6A"/>
    <a:srgbClr val="346B95"/>
    <a:srgbClr val="346C97"/>
    <a:srgbClr val="35374D"/>
    <a:srgbClr val="E19A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68" autoAdjust="0"/>
    <p:restoredTop sz="94660"/>
  </p:normalViewPr>
  <p:slideViewPr>
    <p:cSldViewPr snapToGrid="0">
      <p:cViewPr varScale="1">
        <p:scale>
          <a:sx n="60" d="100"/>
          <a:sy n="60" d="100"/>
        </p:scale>
        <p:origin x="53" y="370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E6A30-815C-45A4-9365-DBFA8176B82C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F97BF0-745D-42EA-8707-7A7FA8CC79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536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/>
          <a:lstStyle>
            <a:lvl1pPr algn="l">
              <a:lnSpc>
                <a:spcPct val="100000"/>
              </a:lnSpc>
              <a:defRPr sz="4800" cap="none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373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47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5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28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699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93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499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611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28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00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7839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4/6/2022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522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000" b="1" kern="1200" spc="7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 spc="5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0" kern="1200" spc="5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 spc="5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0" kern="1200" spc="5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 spc="5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ipartkorea.co.kr/search/preview.php?cont_code=cb2110001420&amp;menu=membership&amp;ska=2&amp;_fu=main&amp;keyword=%EC%9A%B0%EC%A3%BC%2B%EC%9D%BC%EB%9F%AC%EC%8A%A4%ED%8A%B8&amp;page=53&amp;single_movie_themetitle=undefined&amp;_usl=1&amp;rows=1&amp;TOTAL_PAGE=27892" TargetMode="External"/><Relationship Id="rId2" Type="http://schemas.openxmlformats.org/officeDocument/2006/relationships/hyperlink" Target="https://www.clipartkorea.co.kr/search/preview.php?cont_code=cb2140000788&amp;menu=membership&amp;ska=2&amp;_fu=main&amp;keyword=%EB%B9%8C%EB%94%A9%2B%EC%9D%BC%EB%9F%AC%EC%8A%A4%ED%8A%B8&amp;page=27&amp;single_movie_themetitle=undefined&amp;_usl=1&amp;rows=1&amp;TOTAL_PAGE=4993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lipartkorea.co.kr/search/preview.php?cont_code=cb2110002264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E4730-117C-4CBA-BD20-1105E9029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94763"/>
            <a:ext cx="9905999" cy="1360898"/>
          </a:xfrm>
        </p:spPr>
        <p:txBody>
          <a:bodyPr/>
          <a:lstStyle/>
          <a:p>
            <a:r>
              <a:rPr lang="ko-KR" altLang="en-US" dirty="0" err="1"/>
              <a:t>테트리스</a:t>
            </a:r>
            <a:r>
              <a:rPr lang="en-US" altLang="ko-KR" dirty="0"/>
              <a:t> </a:t>
            </a:r>
            <a:r>
              <a:rPr lang="ko-KR" altLang="en-US" dirty="0"/>
              <a:t>모듈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3B1476-9B5A-4D9D-94DB-73B6F0A16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755661"/>
            <a:ext cx="9905999" cy="4345611"/>
          </a:xfrm>
        </p:spPr>
        <p:txBody>
          <a:bodyPr/>
          <a:lstStyle/>
          <a:p>
            <a:r>
              <a:rPr lang="ko-KR" altLang="en-US" sz="1700" dirty="0"/>
              <a:t>메인 모듈</a:t>
            </a:r>
            <a:endParaRPr lang="en-US" altLang="ko-KR" sz="1700" dirty="0"/>
          </a:p>
          <a:p>
            <a:r>
              <a:rPr lang="ko-KR" altLang="en-US" sz="1700" dirty="0"/>
              <a:t>프레임</a:t>
            </a:r>
            <a:r>
              <a:rPr lang="en-US" altLang="ko-KR" sz="1700" dirty="0"/>
              <a:t>(</a:t>
            </a:r>
            <a:r>
              <a:rPr lang="ko-KR" altLang="en-US" sz="1700" dirty="0"/>
              <a:t>초기화면</a:t>
            </a:r>
            <a:r>
              <a:rPr lang="en-US" altLang="ko-KR" sz="1700" dirty="0"/>
              <a:t>)</a:t>
            </a:r>
            <a:r>
              <a:rPr lang="ko-KR" altLang="en-US" sz="1700" dirty="0"/>
              <a:t> 모듈</a:t>
            </a:r>
            <a:endParaRPr lang="en-US" altLang="ko-KR" sz="1700" dirty="0"/>
          </a:p>
          <a:p>
            <a:r>
              <a:rPr lang="ko-KR" altLang="en-US" sz="1700" dirty="0"/>
              <a:t>설정화면 모듈</a:t>
            </a:r>
            <a:endParaRPr lang="en-US" altLang="ko-KR" sz="1700" dirty="0"/>
          </a:p>
          <a:p>
            <a:r>
              <a:rPr lang="ko-KR" altLang="en-US" sz="1700" dirty="0"/>
              <a:t>랭킹 모듈</a:t>
            </a:r>
            <a:endParaRPr lang="en-US" altLang="ko-KR" sz="1700" dirty="0"/>
          </a:p>
          <a:p>
            <a:r>
              <a:rPr lang="en-US" altLang="ko-KR" sz="1700" dirty="0"/>
              <a:t>In game</a:t>
            </a:r>
            <a:r>
              <a:rPr lang="ko-KR" altLang="en-US" sz="1700" dirty="0"/>
              <a:t> 모듈</a:t>
            </a:r>
            <a:endParaRPr lang="en-US" altLang="ko-KR" sz="1700" dirty="0"/>
          </a:p>
          <a:p>
            <a:r>
              <a:rPr lang="ko-KR" altLang="en-US" sz="1700" dirty="0"/>
              <a:t>블록 모듈</a:t>
            </a:r>
            <a:endParaRPr lang="en-US" altLang="ko-KR" sz="1700" dirty="0"/>
          </a:p>
          <a:p>
            <a:r>
              <a:rPr lang="ko-KR" altLang="en-US" sz="1700" dirty="0"/>
              <a:t>블록 낙하 모듈</a:t>
            </a:r>
            <a:endParaRPr lang="en-US" altLang="ko-KR" sz="1700" dirty="0"/>
          </a:p>
          <a:p>
            <a:r>
              <a:rPr lang="ko-KR" altLang="en-US" sz="1700" dirty="0"/>
              <a:t>블록 조작 모듈</a:t>
            </a:r>
            <a:endParaRPr lang="en-US" altLang="ko-KR" sz="1700" dirty="0"/>
          </a:p>
          <a:p>
            <a:r>
              <a:rPr lang="ko-KR" altLang="en-US" sz="1700" dirty="0"/>
              <a:t>줄 완성 시 줄이 소거되는 모듈</a:t>
            </a:r>
            <a:endParaRPr lang="en-US" altLang="ko-KR" sz="1700" dirty="0"/>
          </a:p>
          <a:p>
            <a:r>
              <a:rPr lang="en-US" altLang="ko-KR" sz="1700" dirty="0"/>
              <a:t>End </a:t>
            </a:r>
            <a:r>
              <a:rPr lang="ko-KR" altLang="en-US" sz="1700" dirty="0"/>
              <a:t>모듈</a:t>
            </a:r>
          </a:p>
        </p:txBody>
      </p:sp>
    </p:spTree>
    <p:extLst>
      <p:ext uri="{BB962C8B-B14F-4D97-AF65-F5344CB8AC3E}">
        <p14:creationId xmlns:p14="http://schemas.microsoft.com/office/powerpoint/2010/main" val="2283348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06EE7-46E1-438B-9DC1-DDC4DA6D3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</a:t>
            </a:r>
            <a:r>
              <a:rPr lang="en-US" altLang="ko-KR" dirty="0"/>
              <a:t>(</a:t>
            </a:r>
            <a:r>
              <a:rPr lang="ko-KR" altLang="en-US" dirty="0"/>
              <a:t>디자인</a:t>
            </a:r>
            <a:r>
              <a:rPr lang="en-US" altLang="ko-KR" dirty="0"/>
              <a:t>)</a:t>
            </a:r>
            <a:r>
              <a:rPr lang="ko-KR" altLang="en-US" dirty="0"/>
              <a:t> 모듈 구현 예정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7E2EA6C-CA1A-47A8-BE99-937840291CD3}"/>
              </a:ext>
            </a:extLst>
          </p:cNvPr>
          <p:cNvGrpSpPr/>
          <p:nvPr/>
        </p:nvGrpSpPr>
        <p:grpSpPr>
          <a:xfrm>
            <a:off x="1339100" y="2426779"/>
            <a:ext cx="1214300" cy="276836"/>
            <a:chOff x="1457589" y="2459155"/>
            <a:chExt cx="1214300" cy="27683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BB30E57-B4F2-40DB-83A3-0000D34459B0}"/>
                </a:ext>
              </a:extLst>
            </p:cNvPr>
            <p:cNvSpPr/>
            <p:nvPr/>
          </p:nvSpPr>
          <p:spPr>
            <a:xfrm>
              <a:off x="1457589" y="2459155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8483E0F-F66D-4B75-BA9E-479B35BA9785}"/>
                </a:ext>
              </a:extLst>
            </p:cNvPr>
            <p:cNvSpPr/>
            <p:nvPr/>
          </p:nvSpPr>
          <p:spPr>
            <a:xfrm>
              <a:off x="1770077" y="2459155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33D7F60-6BD5-403E-A5E5-433CA71C67CD}"/>
                </a:ext>
              </a:extLst>
            </p:cNvPr>
            <p:cNvSpPr/>
            <p:nvPr/>
          </p:nvSpPr>
          <p:spPr>
            <a:xfrm>
              <a:off x="2082565" y="2459155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03593C6-5B2B-4680-8763-8074AE627284}"/>
                </a:ext>
              </a:extLst>
            </p:cNvPr>
            <p:cNvSpPr/>
            <p:nvPr/>
          </p:nvSpPr>
          <p:spPr>
            <a:xfrm>
              <a:off x="2395053" y="2459155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57A478-F1DF-4856-8486-B22E7EA67B7D}"/>
              </a:ext>
            </a:extLst>
          </p:cNvPr>
          <p:cNvGrpSpPr/>
          <p:nvPr/>
        </p:nvGrpSpPr>
        <p:grpSpPr>
          <a:xfrm>
            <a:off x="1479609" y="4082161"/>
            <a:ext cx="901812" cy="586048"/>
            <a:chOff x="3684862" y="2288361"/>
            <a:chExt cx="901812" cy="58604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F66B5FC-FC0D-46C9-A307-6FE84C324C33}"/>
                </a:ext>
              </a:extLst>
            </p:cNvPr>
            <p:cNvSpPr/>
            <p:nvPr/>
          </p:nvSpPr>
          <p:spPr>
            <a:xfrm>
              <a:off x="3684862" y="259757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47D4FF0-A2A1-4520-8A74-A10BCF40A34F}"/>
                </a:ext>
              </a:extLst>
            </p:cNvPr>
            <p:cNvSpPr/>
            <p:nvPr/>
          </p:nvSpPr>
          <p:spPr>
            <a:xfrm>
              <a:off x="3997350" y="259757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8C75483-76F4-4A31-B4D1-A627C1CAC2D2}"/>
                </a:ext>
              </a:extLst>
            </p:cNvPr>
            <p:cNvSpPr/>
            <p:nvPr/>
          </p:nvSpPr>
          <p:spPr>
            <a:xfrm>
              <a:off x="3997350" y="2288361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73B0686-4B2D-4B1B-B12C-256F82132ACD}"/>
                </a:ext>
              </a:extLst>
            </p:cNvPr>
            <p:cNvSpPr/>
            <p:nvPr/>
          </p:nvSpPr>
          <p:spPr>
            <a:xfrm>
              <a:off x="4309838" y="2288361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F4EEAE1-A05D-47DD-8D8A-BFF3AC2BCEE9}"/>
              </a:ext>
            </a:extLst>
          </p:cNvPr>
          <p:cNvGrpSpPr/>
          <p:nvPr/>
        </p:nvGrpSpPr>
        <p:grpSpPr>
          <a:xfrm>
            <a:off x="1503020" y="3065584"/>
            <a:ext cx="901812" cy="586048"/>
            <a:chOff x="5635299" y="2288361"/>
            <a:chExt cx="901812" cy="586048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8A23C72-65D2-48B5-B355-9FFACDB3D20E}"/>
                </a:ext>
              </a:extLst>
            </p:cNvPr>
            <p:cNvSpPr/>
            <p:nvPr/>
          </p:nvSpPr>
          <p:spPr>
            <a:xfrm>
              <a:off x="5635299" y="259757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6828BE-2433-40FF-8CD0-E6E11799F165}"/>
                </a:ext>
              </a:extLst>
            </p:cNvPr>
            <p:cNvSpPr/>
            <p:nvPr/>
          </p:nvSpPr>
          <p:spPr>
            <a:xfrm>
              <a:off x="5947787" y="259757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CA29276-52E4-4557-A609-86B49B626D36}"/>
                </a:ext>
              </a:extLst>
            </p:cNvPr>
            <p:cNvSpPr/>
            <p:nvPr/>
          </p:nvSpPr>
          <p:spPr>
            <a:xfrm>
              <a:off x="5947787" y="2288361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6C7BA28-0183-453F-A043-C6D3488A0D1E}"/>
                </a:ext>
              </a:extLst>
            </p:cNvPr>
            <p:cNvSpPr/>
            <p:nvPr/>
          </p:nvSpPr>
          <p:spPr>
            <a:xfrm>
              <a:off x="6260275" y="259757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AFB96B0-8E13-45F4-9A34-904DFEEB33F1}"/>
              </a:ext>
            </a:extLst>
          </p:cNvPr>
          <p:cNvGrpSpPr/>
          <p:nvPr/>
        </p:nvGrpSpPr>
        <p:grpSpPr>
          <a:xfrm>
            <a:off x="3340906" y="2272173"/>
            <a:ext cx="901812" cy="586048"/>
            <a:chOff x="7585736" y="2288361"/>
            <a:chExt cx="901812" cy="58604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A9C6B50-C8C4-4DB9-831C-E996B6540C03}"/>
                </a:ext>
              </a:extLst>
            </p:cNvPr>
            <p:cNvSpPr/>
            <p:nvPr/>
          </p:nvSpPr>
          <p:spPr>
            <a:xfrm>
              <a:off x="7585736" y="259757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887E9AE-3696-45D4-8998-E6CAB3D77084}"/>
                </a:ext>
              </a:extLst>
            </p:cNvPr>
            <p:cNvSpPr/>
            <p:nvPr/>
          </p:nvSpPr>
          <p:spPr>
            <a:xfrm>
              <a:off x="7898224" y="259757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2F3C122-B9F7-4EA0-9B75-B3678A079B99}"/>
                </a:ext>
              </a:extLst>
            </p:cNvPr>
            <p:cNvSpPr/>
            <p:nvPr/>
          </p:nvSpPr>
          <p:spPr>
            <a:xfrm>
              <a:off x="7585736" y="2288361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0B3F336-CDAB-4E88-8721-7F9D5C349C55}"/>
                </a:ext>
              </a:extLst>
            </p:cNvPr>
            <p:cNvSpPr/>
            <p:nvPr/>
          </p:nvSpPr>
          <p:spPr>
            <a:xfrm>
              <a:off x="8210712" y="259757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7B7C09D-876F-4840-A1BC-F8DCD31716B9}"/>
              </a:ext>
            </a:extLst>
          </p:cNvPr>
          <p:cNvGrpSpPr/>
          <p:nvPr/>
        </p:nvGrpSpPr>
        <p:grpSpPr>
          <a:xfrm flipH="1">
            <a:off x="3340906" y="4065973"/>
            <a:ext cx="901812" cy="586048"/>
            <a:chOff x="7585736" y="2288361"/>
            <a:chExt cx="901812" cy="58604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1E47908-86A6-47CA-8A03-AFB50FBEEFF8}"/>
                </a:ext>
              </a:extLst>
            </p:cNvPr>
            <p:cNvSpPr/>
            <p:nvPr/>
          </p:nvSpPr>
          <p:spPr>
            <a:xfrm>
              <a:off x="7585736" y="259757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5F64837-EFE2-48AF-A16C-563554AF2B5E}"/>
                </a:ext>
              </a:extLst>
            </p:cNvPr>
            <p:cNvSpPr/>
            <p:nvPr/>
          </p:nvSpPr>
          <p:spPr>
            <a:xfrm>
              <a:off x="7898224" y="259757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917674-749B-4A4B-A78E-82E1F0D060E4}"/>
                </a:ext>
              </a:extLst>
            </p:cNvPr>
            <p:cNvSpPr/>
            <p:nvPr/>
          </p:nvSpPr>
          <p:spPr>
            <a:xfrm>
              <a:off x="7585736" y="2288361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6CF3CFB-A076-4D4B-99C8-31C56C380415}"/>
                </a:ext>
              </a:extLst>
            </p:cNvPr>
            <p:cNvSpPr/>
            <p:nvPr/>
          </p:nvSpPr>
          <p:spPr>
            <a:xfrm>
              <a:off x="8210712" y="259757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DF85351-178D-4AE2-907D-6CC599D6B332}"/>
              </a:ext>
            </a:extLst>
          </p:cNvPr>
          <p:cNvGrpSpPr/>
          <p:nvPr/>
        </p:nvGrpSpPr>
        <p:grpSpPr>
          <a:xfrm flipH="1">
            <a:off x="1503374" y="5082550"/>
            <a:ext cx="921404" cy="586048"/>
            <a:chOff x="3684862" y="2288361"/>
            <a:chExt cx="901812" cy="58604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9E20259-DC5D-47D7-92DB-21438E295B05}"/>
                </a:ext>
              </a:extLst>
            </p:cNvPr>
            <p:cNvSpPr/>
            <p:nvPr/>
          </p:nvSpPr>
          <p:spPr>
            <a:xfrm>
              <a:off x="3684862" y="259757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2ACCDB1-5939-4FDF-8563-DE52A90A9B5F}"/>
                </a:ext>
              </a:extLst>
            </p:cNvPr>
            <p:cNvSpPr/>
            <p:nvPr/>
          </p:nvSpPr>
          <p:spPr>
            <a:xfrm>
              <a:off x="3997350" y="259757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9DC957F-EE12-4C47-9986-5A22D7490FCE}"/>
                </a:ext>
              </a:extLst>
            </p:cNvPr>
            <p:cNvSpPr/>
            <p:nvPr/>
          </p:nvSpPr>
          <p:spPr>
            <a:xfrm>
              <a:off x="3997350" y="2288361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AD6A1B9-A700-41BD-B57F-68EB134E46DD}"/>
                </a:ext>
              </a:extLst>
            </p:cNvPr>
            <p:cNvSpPr/>
            <p:nvPr/>
          </p:nvSpPr>
          <p:spPr>
            <a:xfrm>
              <a:off x="4309838" y="2288361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D608712-3A93-461D-B1C5-A6005EF91A91}"/>
              </a:ext>
            </a:extLst>
          </p:cNvPr>
          <p:cNvGrpSpPr/>
          <p:nvPr/>
        </p:nvGrpSpPr>
        <p:grpSpPr>
          <a:xfrm>
            <a:off x="3340906" y="3210947"/>
            <a:ext cx="579529" cy="571633"/>
            <a:chOff x="5645094" y="3742139"/>
            <a:chExt cx="579529" cy="57163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65A3321-536A-421B-8813-061598CB094D}"/>
                </a:ext>
              </a:extLst>
            </p:cNvPr>
            <p:cNvSpPr/>
            <p:nvPr/>
          </p:nvSpPr>
          <p:spPr>
            <a:xfrm>
              <a:off x="5645094" y="4036936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FE7B7C7-B868-4AF9-BEF5-64E29FAB725B}"/>
                </a:ext>
              </a:extLst>
            </p:cNvPr>
            <p:cNvSpPr/>
            <p:nvPr/>
          </p:nvSpPr>
          <p:spPr>
            <a:xfrm>
              <a:off x="5947787" y="4036936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B58897F-1521-455C-B625-D31D44C2E6DB}"/>
                </a:ext>
              </a:extLst>
            </p:cNvPr>
            <p:cNvSpPr/>
            <p:nvPr/>
          </p:nvSpPr>
          <p:spPr>
            <a:xfrm>
              <a:off x="5947787" y="3742403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EA081ED-3175-4443-8FD3-6D23BA45887C}"/>
                </a:ext>
              </a:extLst>
            </p:cNvPr>
            <p:cNvSpPr/>
            <p:nvPr/>
          </p:nvSpPr>
          <p:spPr>
            <a:xfrm>
              <a:off x="5645094" y="3742139"/>
              <a:ext cx="276836" cy="2768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7751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048567-E7BF-46B1-A550-22E4CA071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666233"/>
            <a:ext cx="9905999" cy="1360898"/>
          </a:xfrm>
        </p:spPr>
        <p:txBody>
          <a:bodyPr/>
          <a:lstStyle/>
          <a:p>
            <a:r>
              <a:rPr lang="ko-KR" altLang="en-US" dirty="0"/>
              <a:t>디자인 요소</a:t>
            </a:r>
            <a:r>
              <a:rPr lang="en-US" altLang="ko-KR" dirty="0"/>
              <a:t>-</a:t>
            </a:r>
            <a:r>
              <a:rPr lang="ko-KR" altLang="en-US" dirty="0"/>
              <a:t>게임 실행화면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2FC437-0F25-446E-929D-0EC0D3C09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8" y="1645441"/>
            <a:ext cx="9905999" cy="3567118"/>
          </a:xfrm>
        </p:spPr>
        <p:txBody>
          <a:bodyPr/>
          <a:lstStyle/>
          <a:p>
            <a:r>
              <a:rPr lang="ko-KR" altLang="en-US" sz="1800" dirty="0"/>
              <a:t>게임 내부 배경을 자료조사한 레퍼런스 이미지를 바탕으로 실행예정 찾아본 </a:t>
            </a:r>
            <a:r>
              <a:rPr lang="ko-KR" altLang="en-US" sz="1800" dirty="0" err="1"/>
              <a:t>테트리스</a:t>
            </a:r>
            <a:r>
              <a:rPr lang="ko-KR" altLang="en-US" sz="1800" dirty="0"/>
              <a:t> 배경 일러스트 </a:t>
            </a:r>
            <a:r>
              <a:rPr lang="en-US" altLang="ko-KR" sz="1800" dirty="0"/>
              <a:t>(</a:t>
            </a:r>
            <a:r>
              <a:rPr lang="ko-KR" altLang="en-US" sz="1800" dirty="0"/>
              <a:t>고층빌딩</a:t>
            </a:r>
            <a:r>
              <a:rPr lang="en-US" altLang="ko-KR" sz="1800" dirty="0"/>
              <a:t>, </a:t>
            </a:r>
            <a:r>
              <a:rPr lang="ko-KR" altLang="en-US" sz="1800" dirty="0"/>
              <a:t>우주 </a:t>
            </a:r>
            <a:r>
              <a:rPr lang="en-US" altLang="ko-KR" sz="1800" dirty="0"/>
              <a:t>) </a:t>
            </a:r>
          </a:p>
          <a:p>
            <a:r>
              <a:rPr lang="ko-KR" altLang="en-US" sz="1800" dirty="0"/>
              <a:t>클립아트 코리아 유료 사이트 자료를 사용하여 삽입예정</a:t>
            </a:r>
            <a:r>
              <a:rPr lang="en-US" altLang="ko-KR" sz="1800" dirty="0"/>
              <a:t>.</a:t>
            </a:r>
          </a:p>
          <a:p>
            <a:endParaRPr lang="ko-KR" altLang="en-US" dirty="0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F7AC1F06-D642-49C6-91CD-CB176B4EC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819" y="1346682"/>
            <a:ext cx="9912868" cy="371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140C36D3-6B5C-4B13-8C3B-1A4681A25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9884" y="291751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B61ED2A3-3136-4116-88D9-5660DA84D2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5208" y="337811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99C511-B0D4-46FE-A557-676CC001E7CF}"/>
              </a:ext>
            </a:extLst>
          </p:cNvPr>
          <p:cNvSpPr txBox="1"/>
          <p:nvPr/>
        </p:nvSpPr>
        <p:spPr>
          <a:xfrm>
            <a:off x="10243994" y="5511318"/>
            <a:ext cx="1502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ko-KR" altLang="en-US" sz="1000" dirty="0"/>
              <a:t>클립아트 코리아</a:t>
            </a:r>
          </a:p>
        </p:txBody>
      </p:sp>
      <p:pic>
        <p:nvPicPr>
          <p:cNvPr id="5" name="그림 4" descr="텍스트, 밤하늘이(가) 표시된 사진&#10;&#10;자동 생성된 설명">
            <a:extLst>
              <a:ext uri="{FF2B5EF4-FFF2-40B4-BE49-F238E27FC236}">
                <a16:creationId xmlns:a16="http://schemas.microsoft.com/office/drawing/2014/main" id="{9AE06124-5448-49BE-BE25-392473F2E3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115" y="3177074"/>
            <a:ext cx="4952768" cy="2201315"/>
          </a:xfrm>
          <a:prstGeom prst="rect">
            <a:avLst/>
          </a:prstGeom>
        </p:spPr>
      </p:pic>
      <p:pic>
        <p:nvPicPr>
          <p:cNvPr id="11" name="그림 10" descr="텍스트, 밤하늘이(가) 표시된 사진&#10;&#10;자동 생성된 설명">
            <a:extLst>
              <a:ext uri="{FF2B5EF4-FFF2-40B4-BE49-F238E27FC236}">
                <a16:creationId xmlns:a16="http://schemas.microsoft.com/office/drawing/2014/main" id="{AC89E83F-93D2-45C3-82F3-E8184DC8F3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162" y="3192980"/>
            <a:ext cx="4952768" cy="220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783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048567-E7BF-46B1-A550-22E4CA071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8" y="457200"/>
            <a:ext cx="9905999" cy="1360898"/>
          </a:xfrm>
        </p:spPr>
        <p:txBody>
          <a:bodyPr/>
          <a:lstStyle/>
          <a:p>
            <a:r>
              <a:rPr lang="ko-KR" altLang="en-US" dirty="0"/>
              <a:t>디자인 요소 </a:t>
            </a:r>
            <a:r>
              <a:rPr lang="en-US" altLang="ko-KR" dirty="0"/>
              <a:t>-</a:t>
            </a:r>
            <a:r>
              <a:rPr lang="ko-KR" altLang="en-US" dirty="0" err="1"/>
              <a:t>배경레퍼런스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2FC437-0F25-446E-929D-0EC0D3C09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6382" y="5511891"/>
            <a:ext cx="5321187" cy="646277"/>
          </a:xfrm>
        </p:spPr>
        <p:txBody>
          <a:bodyPr/>
          <a:lstStyle/>
          <a:p>
            <a:r>
              <a:rPr lang="ko-KR" altLang="en-US" sz="1400" dirty="0"/>
              <a:t>스코어링 시스템이 도입된 </a:t>
            </a:r>
            <a:r>
              <a:rPr lang="ko-KR" altLang="en-US" sz="1400" dirty="0" err="1"/>
              <a:t>테트리스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펀</a:t>
            </a:r>
            <a:r>
              <a:rPr lang="ko-KR" altLang="en-US" sz="1400" dirty="0"/>
              <a:t> </a:t>
            </a:r>
            <a:r>
              <a:rPr lang="en-US" altLang="ko-KR" sz="1400" dirty="0"/>
              <a:t>(Tetris Fun)</a:t>
            </a:r>
            <a:endParaRPr lang="ko-KR" altLang="en-US" sz="1400" dirty="0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F7AC1F06-D642-49C6-91CD-CB176B4EC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819" y="1346682"/>
            <a:ext cx="9912868" cy="371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140C36D3-6B5C-4B13-8C3B-1A4681A25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9884" y="291751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B61ED2A3-3136-4116-88D9-5660DA84D2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5208" y="337811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D0FBD7-5DA9-461C-8F02-F5D7F8965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F9EAC48-13A4-4AF8-ACE7-E58FCD66AFE0}"/>
              </a:ext>
            </a:extLst>
          </p:cNvPr>
          <p:cNvGrpSpPr/>
          <p:nvPr/>
        </p:nvGrpSpPr>
        <p:grpSpPr>
          <a:xfrm>
            <a:off x="6833456" y="1647051"/>
            <a:ext cx="3663411" cy="3752293"/>
            <a:chOff x="3761121" y="809103"/>
            <a:chExt cx="2597150" cy="2660162"/>
          </a:xfrm>
        </p:grpSpPr>
        <p:pic>
          <p:nvPicPr>
            <p:cNvPr id="1026" name="_x374660352">
              <a:extLst>
                <a:ext uri="{FF2B5EF4-FFF2-40B4-BE49-F238E27FC236}">
                  <a16:creationId xmlns:a16="http://schemas.microsoft.com/office/drawing/2014/main" id="{ECE73F0B-378E-408F-AB2D-147979D979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1121" y="809103"/>
              <a:ext cx="2597150" cy="1306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" name="_x374662832">
              <a:extLst>
                <a:ext uri="{FF2B5EF4-FFF2-40B4-BE49-F238E27FC236}">
                  <a16:creationId xmlns:a16="http://schemas.microsoft.com/office/drawing/2014/main" id="{D3555AF1-F69A-4548-86D4-C8D307215F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5898" y="2197677"/>
              <a:ext cx="2536825" cy="1271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angle 5">
            <a:extLst>
              <a:ext uri="{FF2B5EF4-FFF2-40B4-BE49-F238E27FC236}">
                <a16:creationId xmlns:a16="http://schemas.microsoft.com/office/drawing/2014/main" id="{1C3EB9D3-380D-4112-91C3-65BB68371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5474" y="36066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8" name="_x374662272">
            <a:extLst>
              <a:ext uri="{FF2B5EF4-FFF2-40B4-BE49-F238E27FC236}">
                <a16:creationId xmlns:a16="http://schemas.microsoft.com/office/drawing/2014/main" id="{D92D9144-A20A-42B0-BE5B-D93C1EDFA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877" y="2186223"/>
            <a:ext cx="4285081" cy="321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C44270D1-606B-490C-A661-32C37448CFFC}"/>
              </a:ext>
            </a:extLst>
          </p:cNvPr>
          <p:cNvSpPr txBox="1">
            <a:spLocks/>
          </p:cNvSpPr>
          <p:nvPr/>
        </p:nvSpPr>
        <p:spPr>
          <a:xfrm>
            <a:off x="1427313" y="1516429"/>
            <a:ext cx="6778224" cy="646277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i="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29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400" i="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3</a:t>
            </a:r>
            <a:r>
              <a:rPr lang="ko-KR" altLang="en-US" sz="1800" dirty="0"/>
              <a:t>주차 기술분석을 바탕으로 디자인 요소 추가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FD1B65-34C4-4627-B0B6-AF472CAB4A90}"/>
              </a:ext>
            </a:extLst>
          </p:cNvPr>
          <p:cNvSpPr txBox="1"/>
          <p:nvPr/>
        </p:nvSpPr>
        <p:spPr>
          <a:xfrm>
            <a:off x="6877569" y="5642492"/>
            <a:ext cx="3817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우주배경을 활용한 캐주얼 게임 </a:t>
            </a:r>
            <a:r>
              <a:rPr lang="en-US" altLang="ko-KR" sz="1400" dirty="0"/>
              <a:t>‘</a:t>
            </a:r>
            <a:r>
              <a:rPr lang="ko-KR" altLang="en-US" sz="1400" dirty="0" err="1"/>
              <a:t>테트리스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E1D2A7-A6CB-491C-80B2-8A5DB90AE530}"/>
              </a:ext>
            </a:extLst>
          </p:cNvPr>
          <p:cNvSpPr txBox="1"/>
          <p:nvPr/>
        </p:nvSpPr>
        <p:spPr>
          <a:xfrm>
            <a:off x="7942764" y="5934841"/>
            <a:ext cx="16866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출처 </a:t>
            </a:r>
            <a:r>
              <a:rPr lang="en-US" altLang="ko-KR" sz="800" dirty="0"/>
              <a:t>: http://tetris.hangame.com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15682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048567-E7BF-46B1-A550-22E4CA071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182" y="556661"/>
            <a:ext cx="9905999" cy="1360898"/>
          </a:xfrm>
        </p:spPr>
        <p:txBody>
          <a:bodyPr/>
          <a:lstStyle/>
          <a:p>
            <a:r>
              <a:rPr lang="ko-KR" altLang="en-US" dirty="0"/>
              <a:t>디자인 요소</a:t>
            </a:r>
            <a:r>
              <a:rPr lang="en-US" altLang="ko-KR" dirty="0"/>
              <a:t>-</a:t>
            </a:r>
            <a:r>
              <a:rPr lang="ko-KR" altLang="en-US" dirty="0"/>
              <a:t> 게임 실행화면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F7AC1F06-D642-49C6-91CD-CB176B4EC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819" y="1346682"/>
            <a:ext cx="9912868" cy="371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_x375075552">
            <a:extLst>
              <a:ext uri="{FF2B5EF4-FFF2-40B4-BE49-F238E27FC236}">
                <a16:creationId xmlns:a16="http://schemas.microsoft.com/office/drawing/2014/main" id="{F5907612-A5A4-4953-A85C-18434FD04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074" y="2654573"/>
            <a:ext cx="3995962" cy="298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9B8E75A8-CF3E-40EE-92E9-D96B0FF8C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5516" y="146035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375075392">
            <a:extLst>
              <a:ext uri="{FF2B5EF4-FFF2-40B4-BE49-F238E27FC236}">
                <a16:creationId xmlns:a16="http://schemas.microsoft.com/office/drawing/2014/main" id="{580DBFCA-7629-4E0A-B463-788959ADA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406" y="2105930"/>
            <a:ext cx="4120578" cy="180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F4159523-9BED-4410-A34A-41C0CDABF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6126" y="328335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375075392">
            <a:extLst>
              <a:ext uri="{FF2B5EF4-FFF2-40B4-BE49-F238E27FC236}">
                <a16:creationId xmlns:a16="http://schemas.microsoft.com/office/drawing/2014/main" id="{45F179C3-2273-48DA-A6FF-E84B0D7C9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750" y="4146270"/>
            <a:ext cx="4089937" cy="178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1B8A64AB-9E04-4B04-8B99-EB5F84BB3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9016" y="1500992"/>
            <a:ext cx="9905999" cy="3567118"/>
          </a:xfrm>
        </p:spPr>
        <p:txBody>
          <a:bodyPr/>
          <a:lstStyle/>
          <a:p>
            <a:r>
              <a:rPr lang="ko-KR" altLang="en-US" sz="1800" dirty="0" err="1"/>
              <a:t>테트리스</a:t>
            </a:r>
            <a:r>
              <a:rPr lang="ko-KR" altLang="en-US" sz="1800" dirty="0"/>
              <a:t> 게임과 어울리는 고층빌딩</a:t>
            </a:r>
            <a:r>
              <a:rPr lang="en-US" altLang="ko-KR" sz="1800" dirty="0"/>
              <a:t>, </a:t>
            </a:r>
            <a:r>
              <a:rPr lang="ko-KR" altLang="en-US" sz="1800" dirty="0"/>
              <a:t>바닷속</a:t>
            </a:r>
            <a:r>
              <a:rPr lang="en-US" altLang="ko-KR" sz="1800" dirty="0"/>
              <a:t>, </a:t>
            </a:r>
            <a:r>
              <a:rPr lang="ko-KR" altLang="en-US" sz="1800" dirty="0"/>
              <a:t>우주배경</a:t>
            </a:r>
            <a:endParaRPr lang="en-US" altLang="ko-KR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78776-ACB3-4B34-B3A7-83507F381738}"/>
              </a:ext>
            </a:extLst>
          </p:cNvPr>
          <p:cNvSpPr txBox="1"/>
          <p:nvPr/>
        </p:nvSpPr>
        <p:spPr>
          <a:xfrm>
            <a:off x="9340650" y="1839392"/>
            <a:ext cx="1502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ko-KR" altLang="en-US" sz="1000" dirty="0"/>
              <a:t>클립아트 코리아</a:t>
            </a:r>
          </a:p>
        </p:txBody>
      </p:sp>
    </p:spTree>
    <p:extLst>
      <p:ext uri="{BB962C8B-B14F-4D97-AF65-F5344CB8AC3E}">
        <p14:creationId xmlns:p14="http://schemas.microsoft.com/office/powerpoint/2010/main" val="2919455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048567-E7BF-46B1-A550-22E4CA071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182" y="556661"/>
            <a:ext cx="9905999" cy="1360898"/>
          </a:xfrm>
        </p:spPr>
        <p:txBody>
          <a:bodyPr/>
          <a:lstStyle/>
          <a:p>
            <a:r>
              <a:rPr lang="ko-KR" altLang="en-US" dirty="0"/>
              <a:t>디자인 요소</a:t>
            </a:r>
            <a:r>
              <a:rPr lang="en-US" altLang="ko-KR" dirty="0"/>
              <a:t>-</a:t>
            </a:r>
            <a:r>
              <a:rPr lang="ko-KR" altLang="en-US" dirty="0"/>
              <a:t>음악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F7AC1F06-D642-49C6-91CD-CB176B4EC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819" y="1346682"/>
            <a:ext cx="9912868" cy="371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B8E75A8-CF3E-40EE-92E9-D96B0FF8C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5516" y="146035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F4159523-9BED-4410-A34A-41C0CDABF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6126" y="328335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1B8A64AB-9E04-4B04-8B99-EB5F84BB3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9016" y="1500992"/>
            <a:ext cx="9905999" cy="3567118"/>
          </a:xfrm>
        </p:spPr>
        <p:txBody>
          <a:bodyPr/>
          <a:lstStyle/>
          <a:p>
            <a:r>
              <a:rPr lang="en-US" altLang="ko-KR" sz="1800" dirty="0"/>
              <a:t>‘Atari</a:t>
            </a:r>
            <a:r>
              <a:rPr lang="ko-KR" altLang="en-US" sz="1800" dirty="0"/>
              <a:t> </a:t>
            </a:r>
            <a:r>
              <a:rPr lang="en-US" altLang="ko-KR" sz="1800" dirty="0"/>
              <a:t>Tetris’</a:t>
            </a:r>
            <a:r>
              <a:rPr lang="ko-KR" altLang="en-US" sz="1800" dirty="0"/>
              <a:t> 음악을 첨부하여 게임 구현 예정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r>
              <a:rPr lang="ko-KR" altLang="en-US" sz="1800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ACB4E2-F58F-4FF7-BD6C-00CFD9369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3731" y="2031236"/>
            <a:ext cx="5612653" cy="3373261"/>
          </a:xfrm>
          <a:prstGeom prst="rect">
            <a:avLst/>
          </a:prstGeom>
        </p:spPr>
      </p:pic>
      <p:pic>
        <p:nvPicPr>
          <p:cNvPr id="12" name="Tetris - Bradinsky">
            <a:hlinkClick r:id="" action="ppaction://media"/>
            <a:extLst>
              <a:ext uri="{FF2B5EF4-FFF2-40B4-BE49-F238E27FC236}">
                <a16:creationId xmlns:a16="http://schemas.microsoft.com/office/drawing/2014/main" id="{BA56A1F2-86BA-420C-AFA3-90053D6EEA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49899" y="486964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8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44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D8EDE4-2531-42AD-93BA-833891C68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및 </a:t>
            </a:r>
            <a:r>
              <a:rPr lang="en-US" altLang="ko-KR" dirty="0"/>
              <a:t>DB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E27715-B4F2-41FF-BAC8-FCF61D1AA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025" y="2039946"/>
            <a:ext cx="5093947" cy="405712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BD378B7-148A-4A61-86A0-1EF1066ECD8D}"/>
              </a:ext>
            </a:extLst>
          </p:cNvPr>
          <p:cNvSpPr/>
          <p:nvPr/>
        </p:nvSpPr>
        <p:spPr>
          <a:xfrm>
            <a:off x="3682767" y="5259897"/>
            <a:ext cx="4960205" cy="828786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F50E82-6252-4AF2-96AC-D0B9DF7CE3A1}"/>
              </a:ext>
            </a:extLst>
          </p:cNvPr>
          <p:cNvSpPr txBox="1"/>
          <p:nvPr/>
        </p:nvSpPr>
        <p:spPr>
          <a:xfrm>
            <a:off x="6233020" y="5304958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MySQL</a:t>
            </a:r>
            <a:r>
              <a:rPr lang="ko-KR" altLang="en-US" dirty="0">
                <a:solidFill>
                  <a:schemeClr val="bg1"/>
                </a:solidFill>
              </a:rPr>
              <a:t>과 </a:t>
            </a:r>
            <a:r>
              <a:rPr lang="en-US" altLang="ko-KR" dirty="0">
                <a:solidFill>
                  <a:schemeClr val="bg1"/>
                </a:solidFill>
              </a:rPr>
              <a:t>Eclipse </a:t>
            </a:r>
            <a:r>
              <a:rPr lang="ko-KR" altLang="en-US" dirty="0">
                <a:solidFill>
                  <a:schemeClr val="bg1"/>
                </a:solidFill>
              </a:rPr>
              <a:t>연동</a:t>
            </a:r>
          </a:p>
        </p:txBody>
      </p:sp>
    </p:spTree>
    <p:extLst>
      <p:ext uri="{BB962C8B-B14F-4D97-AF65-F5344CB8AC3E}">
        <p14:creationId xmlns:p14="http://schemas.microsoft.com/office/powerpoint/2010/main" val="3385054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D88818-AF30-4C3C-9117-3E699F345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자료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78DE1C-551A-4DC9-BE8A-5416C68A9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898889"/>
            <a:ext cx="9905999" cy="3567118"/>
          </a:xfrm>
        </p:spPr>
        <p:txBody>
          <a:bodyPr/>
          <a:lstStyle/>
          <a:p>
            <a:r>
              <a:rPr lang="ko-KR" altLang="en-US" sz="1050" dirty="0" err="1"/>
              <a:t>빌딩이미지</a:t>
            </a:r>
            <a:r>
              <a:rPr lang="ko-KR" altLang="en-US" sz="1050" dirty="0"/>
              <a:t> 출처 </a:t>
            </a:r>
            <a:r>
              <a:rPr lang="en-US" altLang="ko-KR" sz="1050" dirty="0"/>
              <a:t>:</a:t>
            </a:r>
            <a:r>
              <a:rPr lang="ko-KR" altLang="en-US" sz="1050" dirty="0"/>
              <a:t>클립아트 코리아</a:t>
            </a:r>
          </a:p>
          <a:p>
            <a:pPr marL="0" indent="0">
              <a:buNone/>
            </a:pPr>
            <a:r>
              <a:rPr lang="en-US" altLang="ko-KR" sz="105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https://www.clipartkorea.co.kr/search/preview.php?cont_code=cb2140000788&amp;menu=membership&amp;ska=2&amp;_fu=main&amp;keyword=%EB%B9%8C%EB%94%A9%2B%EC%9D%BC%EB%9F%AC%EC%8A%A4%ED%8A%B8&amp;page=27&amp;single_movie_themetitle=undefined&amp;_usl=1&amp;rows=1&amp;TOTAL_PAGE=49938</a:t>
            </a:r>
            <a:endParaRPr lang="en-US" altLang="ko-KR" sz="1050" dirty="0"/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050" kern="0" spc="0" dirty="0"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50" kern="0" spc="0" dirty="0">
                <a:effectLst/>
                <a:latin typeface="+mj-lt"/>
                <a:ea typeface="함초롬바탕" panose="02030604000101010101" pitchFamily="18" charset="-127"/>
              </a:rPr>
              <a:t>우주 일러스트 출처 </a:t>
            </a:r>
            <a:r>
              <a:rPr lang="en-US" altLang="ko-KR" sz="1050" kern="0" spc="0" dirty="0">
                <a:effectLst/>
                <a:latin typeface="+mj-lt"/>
                <a:ea typeface="함초롬바탕" panose="02030604000101010101" pitchFamily="18" charset="-127"/>
              </a:rPr>
              <a:t>: </a:t>
            </a:r>
            <a:r>
              <a:rPr lang="ko-KR" altLang="en-US" sz="1050" kern="0" spc="0" dirty="0">
                <a:effectLst/>
                <a:latin typeface="+mj-lt"/>
                <a:ea typeface="함초롬바탕" panose="02030604000101010101" pitchFamily="18" charset="-127"/>
              </a:rPr>
              <a:t>클립아트 코리아</a:t>
            </a:r>
            <a:endParaRPr lang="ko-KR" altLang="en-US" sz="1050" kern="0" spc="0" dirty="0">
              <a:effectLst/>
              <a:latin typeface="+mj-lt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u="sng" kern="0" spc="0" dirty="0">
                <a:effectLst/>
                <a:uFill>
                  <a:solidFill>
                    <a:srgbClr val="0000FF"/>
                  </a:solidFill>
                </a:uFill>
                <a:latin typeface="함초롬바탕" panose="02030604000101010101" pitchFamily="18" charset="-127"/>
                <a:ea typeface="함초롬바탕" panose="02030604000101010101" pitchFamily="18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https://www.clipartkorea.co.kr/search/preview.php?cont_code=cb2110001420&amp;menu=membership&amp;ska=2&amp;_fu=main&amp;keyword=%EC%9A%B0%EC%A3%BC%2B%EC%9D%BC%EB%9F%AC%EC%8A%A4%ED%8A%B8&amp;page=53&amp;single_movie_themetitle=undefined&amp;_usl=1&amp;rows=1&amp;TOTAL_PAGE=27892</a:t>
            </a:r>
            <a:endParaRPr lang="ko-KR" altLang="en-US" sz="1050" kern="0" spc="0" dirty="0">
              <a:effectLst/>
              <a:latin typeface="함초롬바탕" panose="02030604000101010101" pitchFamily="18" charset="-127"/>
            </a:endParaRPr>
          </a:p>
          <a:p>
            <a:pPr marL="0" indent="0">
              <a:buNone/>
            </a:pPr>
            <a:endParaRPr lang="en-US" altLang="ko-KR" sz="1050" kern="0" spc="0" dirty="0"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indent="0">
              <a:buNone/>
            </a:pPr>
            <a:r>
              <a:rPr lang="en-US" altLang="ko-KR" sz="1050" kern="0" spc="0" dirty="0"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https://www.clipartkorea.co.kr/search/preview.php?cont_code=cb2110002264</a:t>
            </a:r>
            <a:endParaRPr lang="en-US" altLang="ko-KR" sz="1050" kern="0" spc="0" dirty="0"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050" b="1" kern="0" spc="0" dirty="0"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https://www.clipartkorea.co.kr/search/preview.php?cont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_code=cb2110006988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indent="0">
              <a:buNone/>
            </a:pPr>
            <a:endParaRPr lang="en-US" altLang="ko-KR" sz="1050" kern="0" spc="0" dirty="0">
              <a:effectLst/>
              <a:latin typeface="함초롬바탕" panose="02030604000101010101" pitchFamily="18" charset="-127"/>
            </a:endParaRPr>
          </a:p>
          <a:p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4046614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3B2AA5-40C6-44E7-9FBB-165EEEAFF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783" y="2393199"/>
            <a:ext cx="2640434" cy="1182368"/>
          </a:xfrm>
        </p:spPr>
        <p:txBody>
          <a:bodyPr/>
          <a:lstStyle/>
          <a:p>
            <a:r>
              <a:rPr lang="en-US" altLang="ko-KR" sz="8000" dirty="0"/>
              <a:t>Q&amp;A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165240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63C1D6-7AAF-4A6E-A320-0F91E52F7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196" y="519899"/>
            <a:ext cx="9905999" cy="1360898"/>
          </a:xfrm>
        </p:spPr>
        <p:txBody>
          <a:bodyPr/>
          <a:lstStyle/>
          <a:p>
            <a:r>
              <a:rPr lang="ko-KR" altLang="en-US" dirty="0"/>
              <a:t>모듈 상호 관계도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06C7918-BB81-416B-BB36-5F32783D5719}"/>
              </a:ext>
            </a:extLst>
          </p:cNvPr>
          <p:cNvSpPr/>
          <p:nvPr/>
        </p:nvSpPr>
        <p:spPr>
          <a:xfrm>
            <a:off x="4631120" y="2114026"/>
            <a:ext cx="2735710" cy="590846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/>
              <a:t>Main Module</a:t>
            </a:r>
            <a:endParaRPr lang="ko-KR" altLang="en-US" sz="25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6AED752-A52E-40CF-A963-DEE71174DCC8}"/>
              </a:ext>
            </a:extLst>
          </p:cNvPr>
          <p:cNvSpPr/>
          <p:nvPr/>
        </p:nvSpPr>
        <p:spPr>
          <a:xfrm>
            <a:off x="4631120" y="3015844"/>
            <a:ext cx="2735710" cy="59084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/>
              <a:t>Frame Module</a:t>
            </a:r>
            <a:endParaRPr lang="ko-KR" altLang="en-US" sz="2500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21D79F1-3972-463E-9834-55F8BEE122CF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>
            <a:off x="5998975" y="2704872"/>
            <a:ext cx="0" cy="3109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3C2B09B-CDC1-4612-B6AE-E726CD7D48C8}"/>
              </a:ext>
            </a:extLst>
          </p:cNvPr>
          <p:cNvCxnSpPr>
            <a:cxnSpLocks/>
          </p:cNvCxnSpPr>
          <p:nvPr/>
        </p:nvCxnSpPr>
        <p:spPr>
          <a:xfrm>
            <a:off x="5996237" y="3606690"/>
            <a:ext cx="0" cy="4664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77C60A2-5725-4E14-9293-BF83F245A1BA}"/>
              </a:ext>
            </a:extLst>
          </p:cNvPr>
          <p:cNvCxnSpPr>
            <a:cxnSpLocks/>
          </p:cNvCxnSpPr>
          <p:nvPr/>
        </p:nvCxnSpPr>
        <p:spPr>
          <a:xfrm flipH="1">
            <a:off x="3356372" y="3762175"/>
            <a:ext cx="527425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06F5ABA-4744-43A8-B245-373B67F1096C}"/>
              </a:ext>
            </a:extLst>
          </p:cNvPr>
          <p:cNvCxnSpPr/>
          <p:nvPr/>
        </p:nvCxnSpPr>
        <p:spPr>
          <a:xfrm>
            <a:off x="3356372" y="3762175"/>
            <a:ext cx="0" cy="3109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F11FE36-7653-480F-B864-E77F5901906E}"/>
              </a:ext>
            </a:extLst>
          </p:cNvPr>
          <p:cNvCxnSpPr/>
          <p:nvPr/>
        </p:nvCxnSpPr>
        <p:spPr>
          <a:xfrm>
            <a:off x="8630623" y="3762175"/>
            <a:ext cx="0" cy="3109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2C894BB-7D98-4844-BF4C-445992F9B491}"/>
              </a:ext>
            </a:extLst>
          </p:cNvPr>
          <p:cNvSpPr/>
          <p:nvPr/>
        </p:nvSpPr>
        <p:spPr>
          <a:xfrm>
            <a:off x="2509507" y="4073147"/>
            <a:ext cx="1693729" cy="466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In game Module</a:t>
            </a:r>
            <a:endParaRPr lang="ko-KR" altLang="en-US" sz="15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C10BF0B-280D-4B3C-A637-7231A72BD60B}"/>
              </a:ext>
            </a:extLst>
          </p:cNvPr>
          <p:cNvSpPr/>
          <p:nvPr/>
        </p:nvSpPr>
        <p:spPr>
          <a:xfrm>
            <a:off x="5143893" y="4073147"/>
            <a:ext cx="1693729" cy="466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Setting Module</a:t>
            </a:r>
            <a:endParaRPr lang="ko-KR" altLang="en-US" sz="15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6DAFE2-EEA9-4E6D-95CD-A94F00A73E33}"/>
              </a:ext>
            </a:extLst>
          </p:cNvPr>
          <p:cNvSpPr/>
          <p:nvPr/>
        </p:nvSpPr>
        <p:spPr>
          <a:xfrm>
            <a:off x="7783756" y="4073147"/>
            <a:ext cx="1693729" cy="466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Ranking Module</a:t>
            </a:r>
            <a:endParaRPr lang="ko-KR" altLang="en-US" sz="1500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A48ADD7-4A71-41B9-96A1-D5E3782C0903}"/>
              </a:ext>
            </a:extLst>
          </p:cNvPr>
          <p:cNvCxnSpPr/>
          <p:nvPr/>
        </p:nvCxnSpPr>
        <p:spPr>
          <a:xfrm>
            <a:off x="3356372" y="4539605"/>
            <a:ext cx="0" cy="3109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8EE070A-DA2E-4F58-95F0-09609221A669}"/>
              </a:ext>
            </a:extLst>
          </p:cNvPr>
          <p:cNvCxnSpPr>
            <a:cxnSpLocks/>
          </p:cNvCxnSpPr>
          <p:nvPr/>
        </p:nvCxnSpPr>
        <p:spPr>
          <a:xfrm flipH="1" flipV="1">
            <a:off x="2361128" y="4850575"/>
            <a:ext cx="7362136" cy="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DFBB8A4-B56F-4DB4-8FCE-1F1EAD68976E}"/>
              </a:ext>
            </a:extLst>
          </p:cNvPr>
          <p:cNvCxnSpPr/>
          <p:nvPr/>
        </p:nvCxnSpPr>
        <p:spPr>
          <a:xfrm>
            <a:off x="2361128" y="4850575"/>
            <a:ext cx="0" cy="3109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AA52CB1-5C47-4585-8BF2-5CA0178DDC3B}"/>
              </a:ext>
            </a:extLst>
          </p:cNvPr>
          <p:cNvSpPr/>
          <p:nvPr/>
        </p:nvSpPr>
        <p:spPr>
          <a:xfrm>
            <a:off x="1514264" y="5161547"/>
            <a:ext cx="1693729" cy="6841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Block Module</a:t>
            </a:r>
            <a:endParaRPr lang="ko-KR" altLang="en-US" sz="1500" dirty="0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1543ED5-A854-4702-87F1-5BDB8C928C99}"/>
              </a:ext>
            </a:extLst>
          </p:cNvPr>
          <p:cNvCxnSpPr/>
          <p:nvPr/>
        </p:nvCxnSpPr>
        <p:spPr>
          <a:xfrm>
            <a:off x="9723264" y="4850577"/>
            <a:ext cx="0" cy="3109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32E7C0E-EAC3-45EE-89FE-7E8B81DADDBE}"/>
              </a:ext>
            </a:extLst>
          </p:cNvPr>
          <p:cNvCxnSpPr/>
          <p:nvPr/>
        </p:nvCxnSpPr>
        <p:spPr>
          <a:xfrm>
            <a:off x="6045342" y="4850575"/>
            <a:ext cx="0" cy="3109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361B767-5C81-4EFD-BC4E-0F7D4B1B1EC7}"/>
              </a:ext>
            </a:extLst>
          </p:cNvPr>
          <p:cNvCxnSpPr/>
          <p:nvPr/>
        </p:nvCxnSpPr>
        <p:spPr>
          <a:xfrm>
            <a:off x="7884303" y="4850575"/>
            <a:ext cx="0" cy="3109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4510A8D-88C7-4521-BA51-1A2B73B9905D}"/>
              </a:ext>
            </a:extLst>
          </p:cNvPr>
          <p:cNvSpPr/>
          <p:nvPr/>
        </p:nvSpPr>
        <p:spPr>
          <a:xfrm>
            <a:off x="3356371" y="5161547"/>
            <a:ext cx="1693729" cy="6841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Fall down Block Module</a:t>
            </a:r>
            <a:endParaRPr lang="ko-KR" altLang="en-US" sz="15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9EF2D63-7105-4773-81BF-5CE2B35F72C9}"/>
              </a:ext>
            </a:extLst>
          </p:cNvPr>
          <p:cNvSpPr/>
          <p:nvPr/>
        </p:nvSpPr>
        <p:spPr>
          <a:xfrm>
            <a:off x="5198478" y="5161548"/>
            <a:ext cx="1693729" cy="6841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Block Control Module</a:t>
            </a:r>
            <a:endParaRPr lang="ko-KR" altLang="en-US" sz="15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3014E9A-B870-4F8B-8E89-9B470B24B70E}"/>
              </a:ext>
            </a:extLst>
          </p:cNvPr>
          <p:cNvSpPr/>
          <p:nvPr/>
        </p:nvSpPr>
        <p:spPr>
          <a:xfrm>
            <a:off x="7037439" y="5161547"/>
            <a:ext cx="1693729" cy="6841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Clear Complete Lines Module</a:t>
            </a:r>
            <a:endParaRPr lang="ko-KR" altLang="en-US" sz="1500" dirty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740B2605-BC62-4DAF-8F14-4D0D820380DF}"/>
              </a:ext>
            </a:extLst>
          </p:cNvPr>
          <p:cNvCxnSpPr/>
          <p:nvPr/>
        </p:nvCxnSpPr>
        <p:spPr>
          <a:xfrm>
            <a:off x="4206619" y="4850575"/>
            <a:ext cx="0" cy="3109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0122F76-69D5-405F-B320-75ADE3F6A3A2}"/>
              </a:ext>
            </a:extLst>
          </p:cNvPr>
          <p:cNvSpPr/>
          <p:nvPr/>
        </p:nvSpPr>
        <p:spPr>
          <a:xfrm>
            <a:off x="8876399" y="5161547"/>
            <a:ext cx="1693729" cy="6841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End Menu Module</a:t>
            </a:r>
            <a:endParaRPr lang="ko-KR" altLang="en-US" sz="1500" dirty="0"/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0F3CF5A0-07E4-4E0D-A0B3-FDB6AE8B7B73}"/>
              </a:ext>
            </a:extLst>
          </p:cNvPr>
          <p:cNvCxnSpPr>
            <a:stCxn id="47" idx="3"/>
            <a:endCxn id="35" idx="3"/>
          </p:cNvCxnSpPr>
          <p:nvPr/>
        </p:nvCxnSpPr>
        <p:spPr>
          <a:xfrm flipH="1" flipV="1">
            <a:off x="9477485" y="4306376"/>
            <a:ext cx="1092643" cy="1197238"/>
          </a:xfrm>
          <a:prstGeom prst="bentConnector3">
            <a:avLst>
              <a:gd name="adj1" fmla="val -2092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8B974E54-67C9-4065-AAB2-5073080B73CE}"/>
              </a:ext>
            </a:extLst>
          </p:cNvPr>
          <p:cNvCxnSpPr>
            <a:cxnSpLocks/>
            <a:endCxn id="33" idx="1"/>
          </p:cNvCxnSpPr>
          <p:nvPr/>
        </p:nvCxnSpPr>
        <p:spPr>
          <a:xfrm rot="10800000" flipV="1">
            <a:off x="2509507" y="4169328"/>
            <a:ext cx="6967978" cy="137048"/>
          </a:xfrm>
          <a:prstGeom prst="bentConnector5">
            <a:avLst>
              <a:gd name="adj1" fmla="val -5496"/>
              <a:gd name="adj2" fmla="val -1760531"/>
              <a:gd name="adj3" fmla="val 10328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1947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95FE2A7-5552-44ED-88B3-148A2749630E}"/>
              </a:ext>
            </a:extLst>
          </p:cNvPr>
          <p:cNvSpPr/>
          <p:nvPr/>
        </p:nvSpPr>
        <p:spPr>
          <a:xfrm>
            <a:off x="445569" y="213417"/>
            <a:ext cx="1431326" cy="3923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</a:rPr>
              <a:t>Main Module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BCD678-1BB4-45AE-8042-AD341B65B7C7}"/>
              </a:ext>
            </a:extLst>
          </p:cNvPr>
          <p:cNvSpPr/>
          <p:nvPr/>
        </p:nvSpPr>
        <p:spPr>
          <a:xfrm>
            <a:off x="445569" y="2409344"/>
            <a:ext cx="1431326" cy="3923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</a:rPr>
              <a:t>Frame Module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BF64CA-1AC7-4A8B-A9DF-8418A80600AF}"/>
              </a:ext>
            </a:extLst>
          </p:cNvPr>
          <p:cNvSpPr/>
          <p:nvPr/>
        </p:nvSpPr>
        <p:spPr>
          <a:xfrm>
            <a:off x="3166770" y="2665893"/>
            <a:ext cx="1431326" cy="3923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</a:rPr>
              <a:t>In game Module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6EC59F-44C9-4F49-9CAA-C1ADC014A0F9}"/>
              </a:ext>
            </a:extLst>
          </p:cNvPr>
          <p:cNvSpPr/>
          <p:nvPr/>
        </p:nvSpPr>
        <p:spPr>
          <a:xfrm>
            <a:off x="3166770" y="850768"/>
            <a:ext cx="1431326" cy="3923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</a:rPr>
              <a:t>Setting Module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A5D0A3-98ED-4485-909A-DFEA852280FF}"/>
              </a:ext>
            </a:extLst>
          </p:cNvPr>
          <p:cNvSpPr/>
          <p:nvPr/>
        </p:nvSpPr>
        <p:spPr>
          <a:xfrm>
            <a:off x="3166770" y="197156"/>
            <a:ext cx="1431326" cy="3923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</a:rPr>
              <a:t>Ranking Module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BF0E0C-4977-4F80-AA69-42566FDA2251}"/>
              </a:ext>
            </a:extLst>
          </p:cNvPr>
          <p:cNvSpPr/>
          <p:nvPr/>
        </p:nvSpPr>
        <p:spPr>
          <a:xfrm>
            <a:off x="5290974" y="2075681"/>
            <a:ext cx="1164715" cy="2902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Block Module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A405FB1-8C61-473E-9AAE-13E978E3CB61}"/>
              </a:ext>
            </a:extLst>
          </p:cNvPr>
          <p:cNvSpPr/>
          <p:nvPr/>
        </p:nvSpPr>
        <p:spPr>
          <a:xfrm>
            <a:off x="5315867" y="2952186"/>
            <a:ext cx="1164715" cy="2902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Block Control Module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4DB6ECA-95C8-4B3D-AF41-EC9E9B34B316}"/>
              </a:ext>
            </a:extLst>
          </p:cNvPr>
          <p:cNvSpPr/>
          <p:nvPr/>
        </p:nvSpPr>
        <p:spPr>
          <a:xfrm>
            <a:off x="5290974" y="3905814"/>
            <a:ext cx="1164715" cy="25143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End Menu Module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92329A2-C3C8-4387-A0B5-5819E4576726}"/>
              </a:ext>
            </a:extLst>
          </p:cNvPr>
          <p:cNvSpPr/>
          <p:nvPr/>
        </p:nvSpPr>
        <p:spPr>
          <a:xfrm>
            <a:off x="5239323" y="734570"/>
            <a:ext cx="1235666" cy="27210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음악 조절 </a:t>
            </a:r>
            <a:r>
              <a:rPr lang="en-US" altLang="ko-KR" sz="1100" dirty="0">
                <a:solidFill>
                  <a:schemeClr val="bg1"/>
                </a:solidFill>
              </a:rPr>
              <a:t>Module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95" name="말풍선: 모서리가 둥근 사각형 94">
            <a:extLst>
              <a:ext uri="{FF2B5EF4-FFF2-40B4-BE49-F238E27FC236}">
                <a16:creationId xmlns:a16="http://schemas.microsoft.com/office/drawing/2014/main" id="{BED7CF61-75E4-4E89-BB13-4971056E4ED9}"/>
              </a:ext>
            </a:extLst>
          </p:cNvPr>
          <p:cNvSpPr/>
          <p:nvPr/>
        </p:nvSpPr>
        <p:spPr>
          <a:xfrm>
            <a:off x="7177847" y="589458"/>
            <a:ext cx="1657616" cy="692866"/>
          </a:xfrm>
          <a:prstGeom prst="wedgeRoundRectCallout">
            <a:avLst>
              <a:gd name="adj1" fmla="val -88062"/>
              <a:gd name="adj2" fmla="val -18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왼쪽으로 버튼을 움직이면 볼륨 줄어들고 오른쪽으로 버튼을 움직이면 볼륨이 </a:t>
            </a:r>
            <a:r>
              <a:rPr lang="ko-KR" altLang="en-US" sz="1100" dirty="0" err="1"/>
              <a:t>켜짐</a:t>
            </a:r>
            <a:endParaRPr lang="ko-KR" altLang="en-US" sz="1100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C24F4B7-19C2-4DCF-8AF5-E85A490AF22F}"/>
              </a:ext>
            </a:extLst>
          </p:cNvPr>
          <p:cNvSpPr/>
          <p:nvPr/>
        </p:nvSpPr>
        <p:spPr>
          <a:xfrm>
            <a:off x="5239322" y="1186170"/>
            <a:ext cx="1235666" cy="2902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메인 화면으로 돌아가기 </a:t>
            </a:r>
            <a:r>
              <a:rPr lang="en-US" altLang="ko-KR" sz="1000" dirty="0">
                <a:solidFill>
                  <a:schemeClr val="bg1"/>
                </a:solidFill>
              </a:rPr>
              <a:t>Module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98" name="말풍선: 모서리가 둥근 사각형 97">
            <a:extLst>
              <a:ext uri="{FF2B5EF4-FFF2-40B4-BE49-F238E27FC236}">
                <a16:creationId xmlns:a16="http://schemas.microsoft.com/office/drawing/2014/main" id="{0634228B-B214-4C99-A9F6-720FA6339A5B}"/>
              </a:ext>
            </a:extLst>
          </p:cNvPr>
          <p:cNvSpPr/>
          <p:nvPr/>
        </p:nvSpPr>
        <p:spPr>
          <a:xfrm>
            <a:off x="5239322" y="147006"/>
            <a:ext cx="1093765" cy="458713"/>
          </a:xfrm>
          <a:prstGeom prst="wedgeRoundRectCallout">
            <a:avLst>
              <a:gd name="adj1" fmla="val -106760"/>
              <a:gd name="adj2" fmla="val -84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DB</a:t>
            </a:r>
            <a:r>
              <a:rPr lang="ko-KR" altLang="en-US" sz="1100" dirty="0"/>
              <a:t>와 연동 하여 랭킹 데이터 저장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EC17ED3-220A-4772-B7F0-BFF342FF271F}"/>
              </a:ext>
            </a:extLst>
          </p:cNvPr>
          <p:cNvSpPr/>
          <p:nvPr/>
        </p:nvSpPr>
        <p:spPr>
          <a:xfrm>
            <a:off x="3166770" y="1770001"/>
            <a:ext cx="1431326" cy="3923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</a:rPr>
              <a:t>Main Module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00" name="말풍선: 모서리가 둥근 사각형 99">
            <a:extLst>
              <a:ext uri="{FF2B5EF4-FFF2-40B4-BE49-F238E27FC236}">
                <a16:creationId xmlns:a16="http://schemas.microsoft.com/office/drawing/2014/main" id="{2998E2F8-D454-4592-B159-353C57E11EF6}"/>
              </a:ext>
            </a:extLst>
          </p:cNvPr>
          <p:cNvSpPr/>
          <p:nvPr/>
        </p:nvSpPr>
        <p:spPr>
          <a:xfrm>
            <a:off x="7424296" y="1617657"/>
            <a:ext cx="1525036" cy="392302"/>
          </a:xfrm>
          <a:prstGeom prst="wedgeRoundRectCallout">
            <a:avLst>
              <a:gd name="adj1" fmla="val -227597"/>
              <a:gd name="adj2" fmla="val 131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/>
              <a:t>StartMenuPopup</a:t>
            </a:r>
            <a:r>
              <a:rPr lang="en-US" altLang="ko-KR" sz="1100" dirty="0"/>
              <a:t> </a:t>
            </a:r>
            <a:r>
              <a:rPr lang="ko-KR" altLang="en-US" sz="1100" dirty="0"/>
              <a:t> 불러와 게임 시작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2383DBD-3797-4051-9B48-79A4D3BC5FBA}"/>
              </a:ext>
            </a:extLst>
          </p:cNvPr>
          <p:cNvSpPr/>
          <p:nvPr/>
        </p:nvSpPr>
        <p:spPr>
          <a:xfrm>
            <a:off x="3108047" y="4853563"/>
            <a:ext cx="1431326" cy="3923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</a:rPr>
              <a:t>View</a:t>
            </a:r>
            <a:r>
              <a:rPr lang="ko-KR" altLang="en-US" sz="1050" dirty="0">
                <a:solidFill>
                  <a:schemeClr val="bg1"/>
                </a:solidFill>
              </a:rPr>
              <a:t> </a:t>
            </a:r>
            <a:r>
              <a:rPr lang="en-US" altLang="ko-KR" sz="1050" dirty="0">
                <a:solidFill>
                  <a:schemeClr val="bg1"/>
                </a:solidFill>
              </a:rPr>
              <a:t>Module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02" name="말풍선: 모서리가 둥근 사각형 101">
            <a:extLst>
              <a:ext uri="{FF2B5EF4-FFF2-40B4-BE49-F238E27FC236}">
                <a16:creationId xmlns:a16="http://schemas.microsoft.com/office/drawing/2014/main" id="{34CC6923-00A7-447E-9BCA-ECACA70028F8}"/>
              </a:ext>
            </a:extLst>
          </p:cNvPr>
          <p:cNvSpPr/>
          <p:nvPr/>
        </p:nvSpPr>
        <p:spPr>
          <a:xfrm>
            <a:off x="9603582" y="2038883"/>
            <a:ext cx="1657616" cy="327034"/>
          </a:xfrm>
          <a:prstGeom prst="wedgeRoundRectCallout">
            <a:avLst>
              <a:gd name="adj1" fmla="val -236848"/>
              <a:gd name="adj2" fmla="val -166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7</a:t>
            </a:r>
            <a:r>
              <a:rPr lang="ko-KR" altLang="en-US" sz="1100" dirty="0"/>
              <a:t>개의 형태의 배열 이용하여 블록 모양 지정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D450489-F448-4429-9CA2-A8B7918E158E}"/>
              </a:ext>
            </a:extLst>
          </p:cNvPr>
          <p:cNvSpPr/>
          <p:nvPr/>
        </p:nvSpPr>
        <p:spPr>
          <a:xfrm>
            <a:off x="7177847" y="2878451"/>
            <a:ext cx="1657616" cy="21885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Clear Complete Lines Module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086A6BD-5562-4C85-B180-549D31DB372B}"/>
              </a:ext>
            </a:extLst>
          </p:cNvPr>
          <p:cNvSpPr/>
          <p:nvPr/>
        </p:nvSpPr>
        <p:spPr>
          <a:xfrm>
            <a:off x="5310274" y="3429000"/>
            <a:ext cx="1164715" cy="2902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Score</a:t>
            </a:r>
            <a:r>
              <a:rPr lang="ko-KR" altLang="en-US" sz="1100" dirty="0">
                <a:solidFill>
                  <a:schemeClr val="bg1"/>
                </a:solidFill>
              </a:rPr>
              <a:t> </a:t>
            </a:r>
            <a:r>
              <a:rPr lang="en-US" altLang="ko-KR" sz="1100" dirty="0">
                <a:solidFill>
                  <a:schemeClr val="bg1"/>
                </a:solidFill>
              </a:rPr>
              <a:t>Module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1026254-5AC1-4675-A133-C3CE7BDE4BBC}"/>
              </a:ext>
            </a:extLst>
          </p:cNvPr>
          <p:cNvSpPr/>
          <p:nvPr/>
        </p:nvSpPr>
        <p:spPr>
          <a:xfrm>
            <a:off x="7177847" y="3210147"/>
            <a:ext cx="1657616" cy="21885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solidFill>
                  <a:schemeClr val="bg1"/>
                </a:solidFill>
              </a:rPr>
              <a:t>KeyHandler</a:t>
            </a:r>
            <a:r>
              <a:rPr lang="en-US" altLang="ko-KR" sz="1100" dirty="0">
                <a:solidFill>
                  <a:schemeClr val="bg1"/>
                </a:solidFill>
              </a:rPr>
              <a:t> Module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06" name="말풍선: 모서리가 둥근 사각형 105">
            <a:extLst>
              <a:ext uri="{FF2B5EF4-FFF2-40B4-BE49-F238E27FC236}">
                <a16:creationId xmlns:a16="http://schemas.microsoft.com/office/drawing/2014/main" id="{4F8BC680-055C-4035-89BC-3AB7488C0314}"/>
              </a:ext>
            </a:extLst>
          </p:cNvPr>
          <p:cNvSpPr/>
          <p:nvPr/>
        </p:nvSpPr>
        <p:spPr>
          <a:xfrm>
            <a:off x="9603582" y="2546407"/>
            <a:ext cx="1657616" cy="327034"/>
          </a:xfrm>
          <a:prstGeom prst="wedgeRoundRectCallout">
            <a:avLst>
              <a:gd name="adj1" fmla="val -89052"/>
              <a:gd name="adj2" fmla="val 545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가로로 한 라인이 다 채워지면 그 라인 삭제</a:t>
            </a:r>
          </a:p>
        </p:txBody>
      </p:sp>
      <p:sp>
        <p:nvSpPr>
          <p:cNvPr id="107" name="말풍선: 모서리가 둥근 사각형 106">
            <a:extLst>
              <a:ext uri="{FF2B5EF4-FFF2-40B4-BE49-F238E27FC236}">
                <a16:creationId xmlns:a16="http://schemas.microsoft.com/office/drawing/2014/main" id="{5AA935FC-EEE3-4AA1-AAA2-6AF035DB2D26}"/>
              </a:ext>
            </a:extLst>
          </p:cNvPr>
          <p:cNvSpPr/>
          <p:nvPr/>
        </p:nvSpPr>
        <p:spPr>
          <a:xfrm>
            <a:off x="9603582" y="3004307"/>
            <a:ext cx="1657616" cy="327034"/>
          </a:xfrm>
          <a:prstGeom prst="wedgeRoundRectCallout">
            <a:avLst>
              <a:gd name="adj1" fmla="val -89052"/>
              <a:gd name="adj2" fmla="val 545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키에 따른 블록의 움직임 지정</a:t>
            </a:r>
          </a:p>
        </p:txBody>
      </p:sp>
      <p:sp>
        <p:nvSpPr>
          <p:cNvPr id="108" name="말풍선: 모서리가 둥근 사각형 107">
            <a:extLst>
              <a:ext uri="{FF2B5EF4-FFF2-40B4-BE49-F238E27FC236}">
                <a16:creationId xmlns:a16="http://schemas.microsoft.com/office/drawing/2014/main" id="{AFA106F1-33AA-4F26-AF13-78F1E8AFDFCC}"/>
              </a:ext>
            </a:extLst>
          </p:cNvPr>
          <p:cNvSpPr/>
          <p:nvPr/>
        </p:nvSpPr>
        <p:spPr>
          <a:xfrm>
            <a:off x="9603582" y="3526660"/>
            <a:ext cx="1657616" cy="327034"/>
          </a:xfrm>
          <a:prstGeom prst="wedgeRoundRectCallout">
            <a:avLst>
              <a:gd name="adj1" fmla="val -234806"/>
              <a:gd name="adj2" fmla="val 579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내의 점수 모듈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59462EB-D5BA-4CAA-AC31-98C791076440}"/>
              </a:ext>
            </a:extLst>
          </p:cNvPr>
          <p:cNvSpPr/>
          <p:nvPr/>
        </p:nvSpPr>
        <p:spPr>
          <a:xfrm>
            <a:off x="5290974" y="4752765"/>
            <a:ext cx="1184289" cy="2902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End Menu </a:t>
            </a:r>
            <a:r>
              <a:rPr lang="en-US" altLang="ko-KR" sz="1100" dirty="0" err="1">
                <a:solidFill>
                  <a:schemeClr val="bg1"/>
                </a:solidFill>
              </a:rPr>
              <a:t>PoPup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7D1B332-2CA2-451F-B18C-890D1EC518E6}"/>
              </a:ext>
            </a:extLst>
          </p:cNvPr>
          <p:cNvSpPr/>
          <p:nvPr/>
        </p:nvSpPr>
        <p:spPr>
          <a:xfrm>
            <a:off x="5274797" y="5214371"/>
            <a:ext cx="1164715" cy="2902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solidFill>
                  <a:schemeClr val="bg1"/>
                </a:solidFill>
              </a:rPr>
              <a:t>StartMenu</a:t>
            </a:r>
            <a:r>
              <a:rPr lang="en-US" altLang="ko-KR" sz="1100" dirty="0">
                <a:solidFill>
                  <a:schemeClr val="bg1"/>
                </a:solidFill>
              </a:rPr>
              <a:t> POPUP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9374D54-9B3C-4E5D-B6C5-319623994C0F}"/>
              </a:ext>
            </a:extLst>
          </p:cNvPr>
          <p:cNvSpPr/>
          <p:nvPr/>
        </p:nvSpPr>
        <p:spPr>
          <a:xfrm>
            <a:off x="5281984" y="5664227"/>
            <a:ext cx="1164715" cy="2902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solidFill>
                  <a:schemeClr val="bg1"/>
                </a:solidFill>
              </a:rPr>
              <a:t>PauseMenu</a:t>
            </a:r>
            <a:r>
              <a:rPr lang="en-US" altLang="ko-KR" sz="1100" dirty="0">
                <a:solidFill>
                  <a:schemeClr val="bg1"/>
                </a:solidFill>
              </a:rPr>
              <a:t> POPUP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9F01C233-5B3C-4820-814C-DDBFE1CA3DD0}"/>
              </a:ext>
            </a:extLst>
          </p:cNvPr>
          <p:cNvSpPr/>
          <p:nvPr/>
        </p:nvSpPr>
        <p:spPr>
          <a:xfrm>
            <a:off x="5308280" y="4243140"/>
            <a:ext cx="1164715" cy="2902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Pause Menu Module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15" name="화살표: 오른쪽 114">
            <a:extLst>
              <a:ext uri="{FF2B5EF4-FFF2-40B4-BE49-F238E27FC236}">
                <a16:creationId xmlns:a16="http://schemas.microsoft.com/office/drawing/2014/main" id="{E6E825A9-FBAD-4C01-A312-5006FBEA5E6F}"/>
              </a:ext>
            </a:extLst>
          </p:cNvPr>
          <p:cNvSpPr/>
          <p:nvPr/>
        </p:nvSpPr>
        <p:spPr>
          <a:xfrm>
            <a:off x="7556740" y="5043001"/>
            <a:ext cx="1000664" cy="3923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353BB91-23E9-4B7B-BC02-D725877E0804}"/>
              </a:ext>
            </a:extLst>
          </p:cNvPr>
          <p:cNvSpPr txBox="1"/>
          <p:nvPr/>
        </p:nvSpPr>
        <p:spPr>
          <a:xfrm>
            <a:off x="9092241" y="5107365"/>
            <a:ext cx="1742536" cy="276999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팝업창을 띄우는 모듈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592AA82-317E-43D3-856D-FD24F99A7C70}"/>
              </a:ext>
            </a:extLst>
          </p:cNvPr>
          <p:cNvSpPr/>
          <p:nvPr/>
        </p:nvSpPr>
        <p:spPr>
          <a:xfrm>
            <a:off x="5283835" y="2552495"/>
            <a:ext cx="1164715" cy="2902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solidFill>
                  <a:schemeClr val="bg1"/>
                </a:solidFill>
              </a:rPr>
              <a:t>BackGround</a:t>
            </a:r>
            <a:r>
              <a:rPr lang="ko-KR" altLang="en-US" sz="1100" dirty="0">
                <a:solidFill>
                  <a:schemeClr val="bg1"/>
                </a:solidFill>
              </a:rPr>
              <a:t> </a:t>
            </a:r>
            <a:r>
              <a:rPr lang="en-US" altLang="ko-KR" sz="1100" dirty="0">
                <a:solidFill>
                  <a:schemeClr val="bg1"/>
                </a:solidFill>
              </a:rPr>
              <a:t>Module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18" name="말풍선: 모서리가 둥근 사각형 117">
            <a:extLst>
              <a:ext uri="{FF2B5EF4-FFF2-40B4-BE49-F238E27FC236}">
                <a16:creationId xmlns:a16="http://schemas.microsoft.com/office/drawing/2014/main" id="{05A715F2-81C3-4C34-B8BC-025F0CE74E42}"/>
              </a:ext>
            </a:extLst>
          </p:cNvPr>
          <p:cNvSpPr/>
          <p:nvPr/>
        </p:nvSpPr>
        <p:spPr>
          <a:xfrm>
            <a:off x="7291716" y="2259547"/>
            <a:ext cx="1543747" cy="218853"/>
          </a:xfrm>
          <a:prstGeom prst="wedgeRoundRectCallout">
            <a:avLst>
              <a:gd name="adj1" fmla="val -98321"/>
              <a:gd name="adj2" fmla="val 1334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배경화면 선택 모듈</a:t>
            </a:r>
          </a:p>
        </p:txBody>
      </p:sp>
      <p:sp>
        <p:nvSpPr>
          <p:cNvPr id="121" name="말풍선: 사각형 120">
            <a:extLst>
              <a:ext uri="{FF2B5EF4-FFF2-40B4-BE49-F238E27FC236}">
                <a16:creationId xmlns:a16="http://schemas.microsoft.com/office/drawing/2014/main" id="{F5FEB7B8-6CB3-46AE-87CA-9A15D27E533D}"/>
              </a:ext>
            </a:extLst>
          </p:cNvPr>
          <p:cNvSpPr/>
          <p:nvPr/>
        </p:nvSpPr>
        <p:spPr>
          <a:xfrm>
            <a:off x="9737962" y="4095626"/>
            <a:ext cx="1303849" cy="308099"/>
          </a:xfrm>
          <a:prstGeom prst="wedgeRectCallout">
            <a:avLst>
              <a:gd name="adj1" fmla="val -293032"/>
              <a:gd name="adj2" fmla="val -645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말풍선: 사각형 121">
            <a:extLst>
              <a:ext uri="{FF2B5EF4-FFF2-40B4-BE49-F238E27FC236}">
                <a16:creationId xmlns:a16="http://schemas.microsoft.com/office/drawing/2014/main" id="{5CAC2CEF-3383-4347-BCE4-887387E096BD}"/>
              </a:ext>
            </a:extLst>
          </p:cNvPr>
          <p:cNvSpPr/>
          <p:nvPr/>
        </p:nvSpPr>
        <p:spPr>
          <a:xfrm>
            <a:off x="9737964" y="4095626"/>
            <a:ext cx="1303848" cy="308099"/>
          </a:xfrm>
          <a:prstGeom prst="wedgeRectCallout">
            <a:avLst>
              <a:gd name="adj1" fmla="val -295814"/>
              <a:gd name="adj2" fmla="val 494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게임을 정지하거나 나가는 모듈</a:t>
            </a:r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06648EB8-BC85-4FC1-B9B6-5207F918B7BB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1161232" y="605719"/>
            <a:ext cx="0" cy="1803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4A04FAE5-FB1F-43BD-9567-3874CE10AA89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2743200" y="393307"/>
            <a:ext cx="4235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CFD4F405-7687-49E6-8819-DDF68DAA0709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8236" y="2720970"/>
            <a:ext cx="4643344" cy="717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A328C5A3-052F-4DBA-BF73-F6933676A533}"/>
              </a:ext>
            </a:extLst>
          </p:cNvPr>
          <p:cNvCxnSpPr>
            <a:stCxn id="5" idx="3"/>
          </p:cNvCxnSpPr>
          <p:nvPr/>
        </p:nvCxnSpPr>
        <p:spPr>
          <a:xfrm>
            <a:off x="1876895" y="2605495"/>
            <a:ext cx="8730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5A727DA6-E356-4E80-9D2F-E860A19FC49F}"/>
              </a:ext>
            </a:extLst>
          </p:cNvPr>
          <p:cNvCxnSpPr>
            <a:endCxn id="12" idx="1"/>
          </p:cNvCxnSpPr>
          <p:nvPr/>
        </p:nvCxnSpPr>
        <p:spPr>
          <a:xfrm>
            <a:off x="2749908" y="1046919"/>
            <a:ext cx="4168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E707954E-94D1-4FAF-AB6B-AF693DF65C41}"/>
              </a:ext>
            </a:extLst>
          </p:cNvPr>
          <p:cNvCxnSpPr>
            <a:endCxn id="99" idx="1"/>
          </p:cNvCxnSpPr>
          <p:nvPr/>
        </p:nvCxnSpPr>
        <p:spPr>
          <a:xfrm>
            <a:off x="2749908" y="1966152"/>
            <a:ext cx="4168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6EFEBADE-CCD9-40FE-ADC9-C7E38F1185E8}"/>
              </a:ext>
            </a:extLst>
          </p:cNvPr>
          <p:cNvCxnSpPr>
            <a:endCxn id="11" idx="1"/>
          </p:cNvCxnSpPr>
          <p:nvPr/>
        </p:nvCxnSpPr>
        <p:spPr>
          <a:xfrm>
            <a:off x="2749908" y="2862044"/>
            <a:ext cx="4168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>
            <a:extLst>
              <a:ext uri="{FF2B5EF4-FFF2-40B4-BE49-F238E27FC236}">
                <a16:creationId xmlns:a16="http://schemas.microsoft.com/office/drawing/2014/main" id="{5E3D2FEF-6579-4ACB-AC91-217D1C98DD8C}"/>
              </a:ext>
            </a:extLst>
          </p:cNvPr>
          <p:cNvCxnSpPr>
            <a:endCxn id="101" idx="1"/>
          </p:cNvCxnSpPr>
          <p:nvPr/>
        </p:nvCxnSpPr>
        <p:spPr>
          <a:xfrm>
            <a:off x="2749908" y="5049714"/>
            <a:ext cx="3581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연결선: 꺾임 153">
            <a:extLst>
              <a:ext uri="{FF2B5EF4-FFF2-40B4-BE49-F238E27FC236}">
                <a16:creationId xmlns:a16="http://schemas.microsoft.com/office/drawing/2014/main" id="{4E7F1B2F-6D0F-42DA-B861-AF0F53EC66B1}"/>
              </a:ext>
            </a:extLst>
          </p:cNvPr>
          <p:cNvCxnSpPr>
            <a:stCxn id="12" idx="3"/>
            <a:endCxn id="94" idx="1"/>
          </p:cNvCxnSpPr>
          <p:nvPr/>
        </p:nvCxnSpPr>
        <p:spPr>
          <a:xfrm flipV="1">
            <a:off x="4598096" y="870625"/>
            <a:ext cx="641227" cy="176294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20481638-6285-4BC2-B97F-A96F3E8D0A80}"/>
              </a:ext>
            </a:extLst>
          </p:cNvPr>
          <p:cNvCxnSpPr>
            <a:cxnSpLocks/>
          </p:cNvCxnSpPr>
          <p:nvPr/>
        </p:nvCxnSpPr>
        <p:spPr>
          <a:xfrm>
            <a:off x="4918709" y="1046919"/>
            <a:ext cx="0" cy="2843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1AE2EA74-A0EF-420E-8BC6-28509DEB8929}"/>
              </a:ext>
            </a:extLst>
          </p:cNvPr>
          <p:cNvCxnSpPr>
            <a:endCxn id="96" idx="1"/>
          </p:cNvCxnSpPr>
          <p:nvPr/>
        </p:nvCxnSpPr>
        <p:spPr>
          <a:xfrm>
            <a:off x="4918709" y="1331288"/>
            <a:ext cx="3206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연결선: 꺾임 164">
            <a:extLst>
              <a:ext uri="{FF2B5EF4-FFF2-40B4-BE49-F238E27FC236}">
                <a16:creationId xmlns:a16="http://schemas.microsoft.com/office/drawing/2014/main" id="{781EF024-72C8-472F-88F7-EBD7150EEA64}"/>
              </a:ext>
            </a:extLst>
          </p:cNvPr>
          <p:cNvCxnSpPr>
            <a:stCxn id="11" idx="3"/>
          </p:cNvCxnSpPr>
          <p:nvPr/>
        </p:nvCxnSpPr>
        <p:spPr>
          <a:xfrm flipV="1">
            <a:off x="4598096" y="2220799"/>
            <a:ext cx="320613" cy="641245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>
            <a:extLst>
              <a:ext uri="{FF2B5EF4-FFF2-40B4-BE49-F238E27FC236}">
                <a16:creationId xmlns:a16="http://schemas.microsoft.com/office/drawing/2014/main" id="{739DB8C4-AE6F-4C72-AF14-B94F0C971515}"/>
              </a:ext>
            </a:extLst>
          </p:cNvPr>
          <p:cNvCxnSpPr>
            <a:endCxn id="17" idx="1"/>
          </p:cNvCxnSpPr>
          <p:nvPr/>
        </p:nvCxnSpPr>
        <p:spPr>
          <a:xfrm>
            <a:off x="4918709" y="2220799"/>
            <a:ext cx="3722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030F1953-5D65-410D-BD01-28E653583582}"/>
              </a:ext>
            </a:extLst>
          </p:cNvPr>
          <p:cNvCxnSpPr>
            <a:endCxn id="117" idx="1"/>
          </p:cNvCxnSpPr>
          <p:nvPr/>
        </p:nvCxnSpPr>
        <p:spPr>
          <a:xfrm>
            <a:off x="4918709" y="2697613"/>
            <a:ext cx="3651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연결선: 꺾임 170">
            <a:extLst>
              <a:ext uri="{FF2B5EF4-FFF2-40B4-BE49-F238E27FC236}">
                <a16:creationId xmlns:a16="http://schemas.microsoft.com/office/drawing/2014/main" id="{0FD5A840-29F4-4AE1-8C4C-33207C0703D1}"/>
              </a:ext>
            </a:extLst>
          </p:cNvPr>
          <p:cNvCxnSpPr>
            <a:stCxn id="11" idx="3"/>
          </p:cNvCxnSpPr>
          <p:nvPr/>
        </p:nvCxnSpPr>
        <p:spPr>
          <a:xfrm>
            <a:off x="4598096" y="2862044"/>
            <a:ext cx="320613" cy="152621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연결선 172">
            <a:extLst>
              <a:ext uri="{FF2B5EF4-FFF2-40B4-BE49-F238E27FC236}">
                <a16:creationId xmlns:a16="http://schemas.microsoft.com/office/drawing/2014/main" id="{6D2E28BB-652F-41D9-87F5-B9DF172693A6}"/>
              </a:ext>
            </a:extLst>
          </p:cNvPr>
          <p:cNvCxnSpPr>
            <a:endCxn id="113" idx="1"/>
          </p:cNvCxnSpPr>
          <p:nvPr/>
        </p:nvCxnSpPr>
        <p:spPr>
          <a:xfrm>
            <a:off x="4918709" y="4388258"/>
            <a:ext cx="3895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AB49BCAF-32A9-46DF-90D9-75C5E52A8A8A}"/>
              </a:ext>
            </a:extLst>
          </p:cNvPr>
          <p:cNvCxnSpPr>
            <a:endCxn id="25" idx="1"/>
          </p:cNvCxnSpPr>
          <p:nvPr/>
        </p:nvCxnSpPr>
        <p:spPr>
          <a:xfrm>
            <a:off x="4918709" y="4031533"/>
            <a:ext cx="37226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6AEBE733-0E12-4E4D-8D3D-00091C9DB094}"/>
              </a:ext>
            </a:extLst>
          </p:cNvPr>
          <p:cNvCxnSpPr>
            <a:stCxn id="104" idx="1"/>
          </p:cNvCxnSpPr>
          <p:nvPr/>
        </p:nvCxnSpPr>
        <p:spPr>
          <a:xfrm flipH="1">
            <a:off x="4918709" y="3574118"/>
            <a:ext cx="3915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D9EAA1EA-B7B2-4F72-8951-344895EDE5A1}"/>
              </a:ext>
            </a:extLst>
          </p:cNvPr>
          <p:cNvCxnSpPr>
            <a:stCxn id="22" idx="1"/>
          </p:cNvCxnSpPr>
          <p:nvPr/>
        </p:nvCxnSpPr>
        <p:spPr>
          <a:xfrm flipH="1">
            <a:off x="4918709" y="3097304"/>
            <a:ext cx="3971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연결선: 꺾임 184">
            <a:extLst>
              <a:ext uri="{FF2B5EF4-FFF2-40B4-BE49-F238E27FC236}">
                <a16:creationId xmlns:a16="http://schemas.microsoft.com/office/drawing/2014/main" id="{DB590064-39B8-417F-B088-A14E7B552F19}"/>
              </a:ext>
            </a:extLst>
          </p:cNvPr>
          <p:cNvCxnSpPr>
            <a:stCxn id="101" idx="3"/>
            <a:endCxn id="110" idx="1"/>
          </p:cNvCxnSpPr>
          <p:nvPr/>
        </p:nvCxnSpPr>
        <p:spPr>
          <a:xfrm flipV="1">
            <a:off x="4539373" y="4897883"/>
            <a:ext cx="751601" cy="151831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>
            <a:extLst>
              <a:ext uri="{FF2B5EF4-FFF2-40B4-BE49-F238E27FC236}">
                <a16:creationId xmlns:a16="http://schemas.microsoft.com/office/drawing/2014/main" id="{20572316-4F55-48F0-9BC7-B8A400EE6259}"/>
              </a:ext>
            </a:extLst>
          </p:cNvPr>
          <p:cNvCxnSpPr/>
          <p:nvPr/>
        </p:nvCxnSpPr>
        <p:spPr>
          <a:xfrm>
            <a:off x="4915173" y="5043001"/>
            <a:ext cx="0" cy="7663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C562BB5B-CAF3-4645-BF9A-152D20EC8839}"/>
              </a:ext>
            </a:extLst>
          </p:cNvPr>
          <p:cNvCxnSpPr>
            <a:endCxn id="112" idx="1"/>
          </p:cNvCxnSpPr>
          <p:nvPr/>
        </p:nvCxnSpPr>
        <p:spPr>
          <a:xfrm>
            <a:off x="4915173" y="5809345"/>
            <a:ext cx="36681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>
            <a:extLst>
              <a:ext uri="{FF2B5EF4-FFF2-40B4-BE49-F238E27FC236}">
                <a16:creationId xmlns:a16="http://schemas.microsoft.com/office/drawing/2014/main" id="{0F2AB0B8-2508-4B7D-B51B-21F16FD740B4}"/>
              </a:ext>
            </a:extLst>
          </p:cNvPr>
          <p:cNvCxnSpPr>
            <a:endCxn id="111" idx="1"/>
          </p:cNvCxnSpPr>
          <p:nvPr/>
        </p:nvCxnSpPr>
        <p:spPr>
          <a:xfrm>
            <a:off x="4915173" y="5359489"/>
            <a:ext cx="35962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연결선: 꺾임 192">
            <a:extLst>
              <a:ext uri="{FF2B5EF4-FFF2-40B4-BE49-F238E27FC236}">
                <a16:creationId xmlns:a16="http://schemas.microsoft.com/office/drawing/2014/main" id="{48EB0B3D-D14A-485C-9D0C-D56E350168AD}"/>
              </a:ext>
            </a:extLst>
          </p:cNvPr>
          <p:cNvCxnSpPr>
            <a:stCxn id="22" idx="3"/>
            <a:endCxn id="103" idx="1"/>
          </p:cNvCxnSpPr>
          <p:nvPr/>
        </p:nvCxnSpPr>
        <p:spPr>
          <a:xfrm flipV="1">
            <a:off x="6480582" y="2987878"/>
            <a:ext cx="697265" cy="109426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D0725BAC-091C-4C66-8C18-08168DAB603F}"/>
              </a:ext>
            </a:extLst>
          </p:cNvPr>
          <p:cNvCxnSpPr/>
          <p:nvPr/>
        </p:nvCxnSpPr>
        <p:spPr>
          <a:xfrm>
            <a:off x="6829214" y="3097304"/>
            <a:ext cx="0" cy="2340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E792F5F3-D404-4E99-BA58-4C9383C65C1C}"/>
              </a:ext>
            </a:extLst>
          </p:cNvPr>
          <p:cNvCxnSpPr>
            <a:endCxn id="105" idx="1"/>
          </p:cNvCxnSpPr>
          <p:nvPr/>
        </p:nvCxnSpPr>
        <p:spPr>
          <a:xfrm flipV="1">
            <a:off x="6829214" y="3319574"/>
            <a:ext cx="348633" cy="117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876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A15D9A6-E64D-4A5E-BC13-F6305D2EC5C0}"/>
              </a:ext>
            </a:extLst>
          </p:cNvPr>
          <p:cNvSpPr txBox="1">
            <a:spLocks/>
          </p:cNvSpPr>
          <p:nvPr/>
        </p:nvSpPr>
        <p:spPr>
          <a:xfrm>
            <a:off x="1089196" y="519899"/>
            <a:ext cx="9905999" cy="136089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b="1" kern="1200" spc="7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모듈 상호 관계도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342343" y="1713469"/>
            <a:ext cx="376437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Block </a:t>
            </a:r>
            <a:r>
              <a:rPr lang="ko-KR" altLang="en-US" dirty="0"/>
              <a:t>패키지</a:t>
            </a:r>
            <a:endParaRPr lang="en-US" altLang="ko-KR" dirty="0"/>
          </a:p>
          <a:p>
            <a:r>
              <a:rPr lang="en-US" altLang="ko-KR" dirty="0"/>
              <a:t>-block (</a:t>
            </a:r>
            <a:r>
              <a:rPr lang="ko-KR" altLang="en-US" dirty="0"/>
              <a:t>블록 모양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en-US" altLang="ko-KR" dirty="0" err="1"/>
              <a:t>blockcontroller</a:t>
            </a:r>
            <a:r>
              <a:rPr lang="en-US" altLang="ko-KR" dirty="0"/>
              <a:t> (</a:t>
            </a:r>
            <a:r>
              <a:rPr lang="ko-KR" altLang="en-US" dirty="0"/>
              <a:t>블록 조작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</a:t>
            </a:r>
            <a:r>
              <a:rPr lang="en-US" altLang="ko-KR" dirty="0" err="1"/>
              <a:t>blockfalldown</a:t>
            </a:r>
            <a:r>
              <a:rPr lang="en-US" altLang="ko-KR" dirty="0"/>
              <a:t>(</a:t>
            </a:r>
            <a:r>
              <a:rPr lang="ko-KR" altLang="en-US" dirty="0"/>
              <a:t>블록 낙하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</a:t>
            </a:r>
            <a:r>
              <a:rPr lang="en-US" altLang="ko-KR" dirty="0" err="1"/>
              <a:t>lineclear</a:t>
            </a:r>
            <a:r>
              <a:rPr lang="en-US" altLang="ko-KR" dirty="0"/>
              <a:t>(</a:t>
            </a:r>
            <a:r>
              <a:rPr lang="ko-KR" altLang="en-US" dirty="0"/>
              <a:t>줄 완성 시 줄 소거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Frame </a:t>
            </a:r>
            <a:r>
              <a:rPr lang="ko-KR" altLang="en-US" dirty="0"/>
              <a:t>패키지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en-US" altLang="ko-KR" dirty="0" err="1"/>
              <a:t>endmenu</a:t>
            </a:r>
            <a:r>
              <a:rPr lang="en-US" altLang="ko-KR" dirty="0"/>
              <a:t> (</a:t>
            </a:r>
            <a:r>
              <a:rPr lang="ko-KR" altLang="en-US" dirty="0"/>
              <a:t>종료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-frame (</a:t>
            </a:r>
            <a:r>
              <a:rPr lang="ko-KR" altLang="en-US" dirty="0"/>
              <a:t>초기 화면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</a:t>
            </a:r>
            <a:r>
              <a:rPr lang="en-US" altLang="ko-KR" dirty="0" err="1"/>
              <a:t>ingame</a:t>
            </a:r>
            <a:r>
              <a:rPr lang="en-US" altLang="ko-KR" dirty="0"/>
              <a:t> (</a:t>
            </a:r>
            <a:r>
              <a:rPr lang="ko-KR" altLang="en-US" dirty="0" err="1"/>
              <a:t>인게임</a:t>
            </a:r>
            <a:r>
              <a:rPr lang="ko-KR" altLang="en-US" dirty="0"/>
              <a:t> 화면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-main</a:t>
            </a:r>
          </a:p>
          <a:p>
            <a:r>
              <a:rPr lang="en-US" altLang="ko-KR" dirty="0"/>
              <a:t>-</a:t>
            </a:r>
            <a:r>
              <a:rPr lang="en-US" altLang="ko-KR" dirty="0" err="1"/>
              <a:t>pausemenu</a:t>
            </a:r>
            <a:r>
              <a:rPr lang="en-US" altLang="ko-KR" dirty="0"/>
              <a:t>  (</a:t>
            </a:r>
            <a:r>
              <a:rPr lang="ko-KR" altLang="en-US" dirty="0"/>
              <a:t>일시정지 화면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</a:t>
            </a:r>
            <a:r>
              <a:rPr lang="en-US" altLang="ko-KR" dirty="0" err="1"/>
              <a:t>settingmenu</a:t>
            </a:r>
            <a:r>
              <a:rPr lang="en-US" altLang="ko-KR" dirty="0"/>
              <a:t> (</a:t>
            </a:r>
            <a:r>
              <a:rPr lang="ko-KR" altLang="en-US" dirty="0"/>
              <a:t>설정 화면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</a:t>
            </a:r>
            <a:r>
              <a:rPr lang="en-US" altLang="ko-KR" dirty="0" err="1"/>
              <a:t>startmenu</a:t>
            </a:r>
            <a:r>
              <a:rPr lang="en-US" altLang="ko-KR" dirty="0"/>
              <a:t> (</a:t>
            </a:r>
            <a:r>
              <a:rPr lang="ko-KR" altLang="en-US" dirty="0"/>
              <a:t>시작 화면</a:t>
            </a:r>
            <a:r>
              <a:rPr lang="en-US" altLang="ko-KR" dirty="0"/>
              <a:t>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361537" y="1625662"/>
            <a:ext cx="26894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Ranking </a:t>
            </a:r>
            <a:r>
              <a:rPr lang="ko-KR" altLang="en-US" dirty="0"/>
              <a:t>패키지</a:t>
            </a:r>
            <a:endParaRPr lang="en-US" altLang="ko-KR" dirty="0"/>
          </a:p>
          <a:p>
            <a:r>
              <a:rPr lang="en-US" altLang="ko-KR" dirty="0"/>
              <a:t>-ranking </a:t>
            </a:r>
          </a:p>
        </p:txBody>
      </p:sp>
    </p:spTree>
    <p:extLst>
      <p:ext uri="{BB962C8B-B14F-4D97-AF65-F5344CB8AC3E}">
        <p14:creationId xmlns:p14="http://schemas.microsoft.com/office/powerpoint/2010/main" val="1469493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BECB39-1818-4F5E-95D7-423ABD0CF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프레임</a:t>
            </a:r>
            <a:r>
              <a:rPr lang="en-US" altLang="ko-KR" dirty="0"/>
              <a:t>(</a:t>
            </a:r>
            <a:r>
              <a:rPr lang="ko-KR" altLang="en-US" dirty="0"/>
              <a:t>초기화면</a:t>
            </a:r>
            <a:r>
              <a:rPr lang="en-US" altLang="ko-KR" dirty="0"/>
              <a:t>) </a:t>
            </a:r>
            <a:r>
              <a:rPr lang="ko-KR" altLang="en-US" dirty="0"/>
              <a:t>모듈 구현 예정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03CFDF5-A227-4581-BFA4-B3FA631A9C6D}"/>
              </a:ext>
            </a:extLst>
          </p:cNvPr>
          <p:cNvGrpSpPr/>
          <p:nvPr/>
        </p:nvGrpSpPr>
        <p:grpSpPr>
          <a:xfrm>
            <a:off x="4019081" y="2205210"/>
            <a:ext cx="4153837" cy="3797438"/>
            <a:chOff x="4325922" y="2233833"/>
            <a:chExt cx="3540154" cy="3898519"/>
          </a:xfrm>
          <a:effectLst>
            <a:outerShdw blurRad="673100" dist="50800" dir="5400000" algn="ctr" rotWithShape="0">
              <a:srgbClr val="000000"/>
            </a:outerShdw>
          </a:effectLst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39502CE-DA25-4738-898C-4FDA2BBD781E}"/>
                </a:ext>
              </a:extLst>
            </p:cNvPr>
            <p:cNvSpPr/>
            <p:nvPr/>
          </p:nvSpPr>
          <p:spPr>
            <a:xfrm>
              <a:off x="4325922" y="2233833"/>
              <a:ext cx="3540154" cy="3898519"/>
            </a:xfrm>
            <a:prstGeom prst="rect">
              <a:avLst/>
            </a:prstGeom>
            <a:blipFill dpi="0" rotWithShape="1">
              <a:blip r:embed="rId2">
                <a:alphaModFix amt="95000"/>
              </a:blip>
              <a:srcRect/>
              <a:stretch>
                <a:fillRect l="-52000" r="-55000" b="-5000"/>
              </a:stretch>
            </a:blipFill>
            <a:ln>
              <a:solidFill>
                <a:schemeClr val="bg1"/>
              </a:solidFill>
            </a:ln>
            <a:effectLst>
              <a:outerShdw blurRad="228600" dist="508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891C9E-AE98-4C5D-9307-398D5CB11AB5}"/>
                </a:ext>
              </a:extLst>
            </p:cNvPr>
            <p:cNvSpPr txBox="1"/>
            <p:nvPr/>
          </p:nvSpPr>
          <p:spPr>
            <a:xfrm>
              <a:off x="5084301" y="2854293"/>
              <a:ext cx="2031779" cy="66353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</a:rPr>
                <a:t>T E T R I S</a:t>
              </a:r>
              <a:endParaRPr lang="ko-KR" altLang="en-US" sz="36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50C70F-E1CE-40E4-90D2-7FB84DFCC721}"/>
                </a:ext>
              </a:extLst>
            </p:cNvPr>
            <p:cNvSpPr txBox="1"/>
            <p:nvPr/>
          </p:nvSpPr>
          <p:spPr>
            <a:xfrm>
              <a:off x="5438857" y="3775171"/>
              <a:ext cx="1322667" cy="3791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accent2">
                      <a:lumMod val="50000"/>
                    </a:schemeClr>
                  </a:solidFill>
                </a:rPr>
                <a:t>START</a:t>
              </a:r>
              <a:endParaRPr lang="ko-KR" alt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31CA82-2D5C-47D0-B8E1-5113504FB341}"/>
                </a:ext>
              </a:extLst>
            </p:cNvPr>
            <p:cNvSpPr txBox="1"/>
            <p:nvPr/>
          </p:nvSpPr>
          <p:spPr>
            <a:xfrm>
              <a:off x="5434664" y="4226678"/>
              <a:ext cx="1322667" cy="34756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RANKING</a:t>
              </a:r>
              <a:endParaRPr lang="ko-KR" alt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3275C5-04C2-4344-AB99-27BCE75E35BD}"/>
                </a:ext>
              </a:extLst>
            </p:cNvPr>
            <p:cNvSpPr txBox="1"/>
            <p:nvPr/>
          </p:nvSpPr>
          <p:spPr>
            <a:xfrm>
              <a:off x="5438857" y="4639596"/>
              <a:ext cx="1322667" cy="34756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SETTING</a:t>
              </a:r>
              <a:endParaRPr lang="ko-KR" alt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325C7EB-283E-41D5-89BC-3C0DBC653258}"/>
                </a:ext>
              </a:extLst>
            </p:cNvPr>
            <p:cNvSpPr txBox="1"/>
            <p:nvPr/>
          </p:nvSpPr>
          <p:spPr>
            <a:xfrm>
              <a:off x="5430468" y="5052514"/>
              <a:ext cx="1322667" cy="34756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EXIT</a:t>
              </a:r>
              <a:endParaRPr lang="ko-KR" alt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3485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410EDB-77DE-495D-AFCE-EEC10D654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72935"/>
            <a:ext cx="6873240" cy="1360898"/>
          </a:xfrm>
        </p:spPr>
        <p:txBody>
          <a:bodyPr/>
          <a:lstStyle/>
          <a:p>
            <a:r>
              <a:rPr lang="en-US" altLang="ko-KR" dirty="0"/>
              <a:t>In game </a:t>
            </a:r>
            <a:r>
              <a:rPr lang="ko-KR" altLang="en-US" dirty="0"/>
              <a:t>모듈 구현</a:t>
            </a:r>
            <a:r>
              <a:rPr lang="en-US" altLang="ko-KR" dirty="0"/>
              <a:t> </a:t>
            </a:r>
            <a:r>
              <a:rPr lang="ko-KR" altLang="en-US" dirty="0"/>
              <a:t>예정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6B65DE-24B5-49FC-A2F6-39BC83BB7885}"/>
              </a:ext>
            </a:extLst>
          </p:cNvPr>
          <p:cNvGrpSpPr/>
          <p:nvPr/>
        </p:nvGrpSpPr>
        <p:grpSpPr>
          <a:xfrm>
            <a:off x="3963796" y="2233833"/>
            <a:ext cx="4303989" cy="3898519"/>
            <a:chOff x="4321727" y="2233833"/>
            <a:chExt cx="4303989" cy="3898519"/>
          </a:xfrm>
          <a:blipFill>
            <a:blip r:embed="rId2"/>
            <a:stretch>
              <a:fillRect l="-52000" r="-55000" b="-5000"/>
            </a:stretch>
          </a:blipFill>
          <a:effectLst>
            <a:outerShdw blurRad="50800" dist="50800" dir="5400000" algn="ctr" rotWithShape="0">
              <a:srgbClr val="000000"/>
            </a:outerShdw>
          </a:effectLst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8715682-B524-475F-A648-7080F69178E6}"/>
                </a:ext>
              </a:extLst>
            </p:cNvPr>
            <p:cNvSpPr/>
            <p:nvPr/>
          </p:nvSpPr>
          <p:spPr>
            <a:xfrm>
              <a:off x="4321727" y="2233833"/>
              <a:ext cx="4264405" cy="389851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60FD4C-3A47-4AC0-B7A2-B8C991D643C5}"/>
                </a:ext>
              </a:extLst>
            </p:cNvPr>
            <p:cNvSpPr txBox="1"/>
            <p:nvPr/>
          </p:nvSpPr>
          <p:spPr>
            <a:xfrm>
              <a:off x="6868773" y="3496250"/>
              <a:ext cx="1220783" cy="29238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/>
                <a:t>←</a:t>
              </a:r>
              <a:r>
                <a:rPr lang="en-US" altLang="ko-KR" sz="1300" dirty="0"/>
                <a:t> : move left</a:t>
              </a:r>
              <a:endParaRPr lang="ko-KR" altLang="en-US" sz="13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F6DEBFF-8353-47EF-8C5B-1FBD9AB42572}"/>
                </a:ext>
              </a:extLst>
            </p:cNvPr>
            <p:cNvSpPr txBox="1"/>
            <p:nvPr/>
          </p:nvSpPr>
          <p:spPr>
            <a:xfrm>
              <a:off x="6859991" y="3753723"/>
              <a:ext cx="1342547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→</a:t>
              </a:r>
              <a:r>
                <a:rPr lang="en-US" altLang="ko-KR" sz="1300" dirty="0"/>
                <a:t> : move right</a:t>
              </a:r>
              <a:endParaRPr lang="ko-KR" altLang="en-US" sz="13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045A7FC-49CD-453F-8F2B-4CD0DEEA8B9D}"/>
                </a:ext>
              </a:extLst>
            </p:cNvPr>
            <p:cNvSpPr txBox="1"/>
            <p:nvPr/>
          </p:nvSpPr>
          <p:spPr>
            <a:xfrm>
              <a:off x="6870498" y="3999364"/>
              <a:ext cx="1406667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↑</a:t>
              </a:r>
              <a:r>
                <a:rPr lang="en-US" altLang="ko-KR" sz="1300" dirty="0"/>
                <a:t> : move down</a:t>
              </a:r>
              <a:endParaRPr lang="ko-KR" altLang="en-US" sz="13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1DE0012-E43B-4C82-9537-340394E6871F}"/>
                </a:ext>
              </a:extLst>
            </p:cNvPr>
            <p:cNvSpPr txBox="1"/>
            <p:nvPr/>
          </p:nvSpPr>
          <p:spPr>
            <a:xfrm>
              <a:off x="6868773" y="4245005"/>
              <a:ext cx="1433341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↓</a:t>
              </a:r>
              <a:r>
                <a:rPr lang="en-US" altLang="ko-KR" sz="1300" dirty="0"/>
                <a:t> : move rotate</a:t>
              </a:r>
              <a:endParaRPr lang="ko-KR" altLang="en-US" sz="13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59226F-1F3F-4CF0-8AA5-EC3C2588A3AC}"/>
                </a:ext>
              </a:extLst>
            </p:cNvPr>
            <p:cNvSpPr txBox="1"/>
            <p:nvPr/>
          </p:nvSpPr>
          <p:spPr>
            <a:xfrm>
              <a:off x="6831186" y="4510234"/>
              <a:ext cx="1794530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SpaceBar</a:t>
              </a:r>
              <a:r>
                <a:rPr lang="en-US" altLang="ko-KR" sz="1200" dirty="0"/>
                <a:t> : direct down</a:t>
              </a:r>
              <a:endParaRPr lang="ko-KR" altLang="en-US" sz="12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A28C1B-EFB1-401B-85E6-D89C1CA3FE5F}"/>
                </a:ext>
              </a:extLst>
            </p:cNvPr>
            <p:cNvSpPr txBox="1"/>
            <p:nvPr/>
          </p:nvSpPr>
          <p:spPr>
            <a:xfrm>
              <a:off x="6838309" y="4751051"/>
              <a:ext cx="998415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ESC : pause</a:t>
              </a:r>
              <a:endParaRPr lang="ko-KR" altLang="en-US" sz="12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4B22A77-8557-4A6F-974D-1F86B448E740}"/>
                </a:ext>
              </a:extLst>
            </p:cNvPr>
            <p:cNvSpPr txBox="1"/>
            <p:nvPr/>
          </p:nvSpPr>
          <p:spPr>
            <a:xfrm>
              <a:off x="6950841" y="2371541"/>
              <a:ext cx="1123256" cy="29238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/>
                <a:t>SCORE : 150</a:t>
              </a:r>
              <a:endParaRPr lang="ko-KR" altLang="en-US" sz="1300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3E8C9E5-C246-4F99-BE06-BE8732D1BA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57" t="14884" r="17967" b="13165"/>
          <a:stretch/>
        </p:blipFill>
        <p:spPr>
          <a:xfrm>
            <a:off x="4570750" y="2451621"/>
            <a:ext cx="1794530" cy="327240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86D4339-DC80-47F6-AB1E-42FBF334CF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8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876" t="8887" r="30363" b="63338"/>
          <a:stretch/>
        </p:blipFill>
        <p:spPr>
          <a:xfrm>
            <a:off x="6717297" y="2666854"/>
            <a:ext cx="754116" cy="651883"/>
          </a:xfrm>
          <a:prstGeom prst="rect">
            <a:avLst/>
          </a:prstGeom>
        </p:spPr>
      </p:pic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C44F1E01-3B6C-4AA1-A3CA-C06BEC1F41FD}"/>
              </a:ext>
            </a:extLst>
          </p:cNvPr>
          <p:cNvSpPr/>
          <p:nvPr/>
        </p:nvSpPr>
        <p:spPr>
          <a:xfrm>
            <a:off x="8789364" y="2482036"/>
            <a:ext cx="1474776" cy="2259471"/>
          </a:xfrm>
          <a:prstGeom prst="wedgeRoundRectCallout">
            <a:avLst>
              <a:gd name="adj1" fmla="val -71536"/>
              <a:gd name="adj2" fmla="val -20612"/>
              <a:gd name="adj3" fmla="val 1666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534CE78F-6289-461B-8EF6-FDD66EC246F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54" r="20580"/>
          <a:stretch/>
        </p:blipFill>
        <p:spPr>
          <a:xfrm>
            <a:off x="9160991" y="2489913"/>
            <a:ext cx="883921" cy="234703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061AAD1-389E-45A1-B2AF-A759056D680C}"/>
              </a:ext>
            </a:extLst>
          </p:cNvPr>
          <p:cNvSpPr txBox="1"/>
          <p:nvPr/>
        </p:nvSpPr>
        <p:spPr>
          <a:xfrm>
            <a:off x="8623195" y="1959178"/>
            <a:ext cx="182247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스코어에 따른 </a:t>
            </a:r>
            <a:endParaRPr lang="en-US" altLang="ko-KR" sz="13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altLang="ko-KR" sz="13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  <a:r>
              <a:rPr lang="ko-KR" altLang="en-US" sz="13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가지</a:t>
            </a:r>
            <a:r>
              <a:rPr lang="en-US" altLang="ko-KR" sz="13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3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표정변화</a:t>
            </a:r>
            <a:r>
              <a:rPr lang="en-US" altLang="ko-KR" sz="13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!</a:t>
            </a:r>
            <a:endParaRPr lang="ko-KR" altLang="en-US" sz="13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18100D4-8566-4C75-8ABA-41D4A5D7A15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437" t="59059" r="29489" b="19704"/>
          <a:stretch/>
        </p:blipFill>
        <p:spPr>
          <a:xfrm>
            <a:off x="4657783" y="4307140"/>
            <a:ext cx="1643224" cy="137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58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9F011B5-05DC-4A38-8612-BA4D65E74D32}"/>
              </a:ext>
            </a:extLst>
          </p:cNvPr>
          <p:cNvSpPr/>
          <p:nvPr/>
        </p:nvSpPr>
        <p:spPr>
          <a:xfrm>
            <a:off x="4102901" y="2127063"/>
            <a:ext cx="4153838" cy="3797438"/>
          </a:xfrm>
          <a:prstGeom prst="rect">
            <a:avLst/>
          </a:prstGeom>
          <a:blipFill dpi="0" rotWithShape="1">
            <a:blip r:embed="rId2">
              <a:alphaModFix amt="95000"/>
            </a:blip>
            <a:srcRect/>
            <a:stretch>
              <a:fillRect l="-52000" r="-55000" b="-5000"/>
            </a:stretch>
          </a:blipFill>
          <a:ln>
            <a:solidFill>
              <a:schemeClr val="bg1"/>
            </a:solidFill>
          </a:ln>
          <a:effectLst>
            <a:outerShdw blurRad="647700" dist="38100" dir="42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93DB267-F6B2-4B14-9650-0E7D1F957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설정화면 모듈 구현 예정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8CCB69-F443-4378-9082-04CF65466E26}"/>
              </a:ext>
            </a:extLst>
          </p:cNvPr>
          <p:cNvSpPr/>
          <p:nvPr/>
        </p:nvSpPr>
        <p:spPr>
          <a:xfrm>
            <a:off x="4426588" y="4136953"/>
            <a:ext cx="3338819" cy="9227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A04F0AC-DEFC-4DB9-A73B-60212522F1C0}"/>
              </a:ext>
            </a:extLst>
          </p:cNvPr>
          <p:cNvSpPr/>
          <p:nvPr/>
        </p:nvSpPr>
        <p:spPr>
          <a:xfrm>
            <a:off x="5995329" y="4093828"/>
            <a:ext cx="201336" cy="201336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2EB486-E27D-47A5-9BC8-7CA40B0B24D1}"/>
              </a:ext>
            </a:extLst>
          </p:cNvPr>
          <p:cNvSpPr txBox="1"/>
          <p:nvPr/>
        </p:nvSpPr>
        <p:spPr>
          <a:xfrm>
            <a:off x="4286965" y="3844193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B2B3F7-B348-4289-A33F-26BEFA3CE72D}"/>
              </a:ext>
            </a:extLst>
          </p:cNvPr>
          <p:cNvSpPr txBox="1"/>
          <p:nvPr/>
        </p:nvSpPr>
        <p:spPr>
          <a:xfrm>
            <a:off x="7625784" y="3853763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+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3BF354-EA42-4FEC-8D45-0757BE393CED}"/>
              </a:ext>
            </a:extLst>
          </p:cNvPr>
          <p:cNvSpPr txBox="1"/>
          <p:nvPr/>
        </p:nvSpPr>
        <p:spPr>
          <a:xfrm>
            <a:off x="5635202" y="3393450"/>
            <a:ext cx="921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Sound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9296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4629AD-E6EE-41A1-B837-E723FD65475B}"/>
              </a:ext>
            </a:extLst>
          </p:cNvPr>
          <p:cNvSpPr/>
          <p:nvPr/>
        </p:nvSpPr>
        <p:spPr>
          <a:xfrm>
            <a:off x="4102901" y="2127063"/>
            <a:ext cx="4153838" cy="3797438"/>
          </a:xfrm>
          <a:prstGeom prst="rect">
            <a:avLst/>
          </a:prstGeom>
          <a:blipFill dpi="0" rotWithShape="1">
            <a:blip r:embed="rId2">
              <a:alphaModFix amt="95000"/>
            </a:blip>
            <a:srcRect/>
            <a:stretch>
              <a:fillRect l="-52000" r="-55000" b="-5000"/>
            </a:stretch>
          </a:blipFill>
          <a:ln>
            <a:solidFill>
              <a:schemeClr val="bg1"/>
            </a:solidFill>
          </a:ln>
          <a:effectLst>
            <a:outerShdw blurRad="228600" dist="38100" dir="42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1986F15-091B-4B7E-A35D-F1EE17054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랭킹 모듈 구현 예정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4AD6F40-30B4-409F-8785-2370E86038CC}"/>
              </a:ext>
            </a:extLst>
          </p:cNvPr>
          <p:cNvSpPr/>
          <p:nvPr/>
        </p:nvSpPr>
        <p:spPr>
          <a:xfrm>
            <a:off x="4055655" y="5244233"/>
            <a:ext cx="897758" cy="740832"/>
          </a:xfrm>
          <a:prstGeom prst="roundRect">
            <a:avLst/>
          </a:prstGeom>
          <a:solidFill>
            <a:srgbClr val="484C6A"/>
          </a:solidFill>
          <a:ln>
            <a:solidFill>
              <a:srgbClr val="3537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Restart</a:t>
            </a:r>
            <a:endParaRPr lang="ko-KR" altLang="en-US" sz="14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7F6399A-1091-4C83-BBF8-A0C3E076F086}"/>
              </a:ext>
            </a:extLst>
          </p:cNvPr>
          <p:cNvSpPr/>
          <p:nvPr/>
        </p:nvSpPr>
        <p:spPr>
          <a:xfrm>
            <a:off x="7330438" y="5250889"/>
            <a:ext cx="897759" cy="740832"/>
          </a:xfrm>
          <a:prstGeom prst="roundRect">
            <a:avLst>
              <a:gd name="adj" fmla="val 15296"/>
            </a:avLst>
          </a:prstGeom>
          <a:solidFill>
            <a:srgbClr val="E19A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Exit</a:t>
            </a:r>
            <a:endParaRPr lang="ko-KR" altLang="en-US" sz="1400" dirty="0"/>
          </a:p>
        </p:txBody>
      </p:sp>
      <p:graphicFrame>
        <p:nvGraphicFramePr>
          <p:cNvPr id="12" name="표 5">
            <a:extLst>
              <a:ext uri="{FF2B5EF4-FFF2-40B4-BE49-F238E27FC236}">
                <a16:creationId xmlns:a16="http://schemas.microsoft.com/office/drawing/2014/main" id="{EF14A47C-43D5-4FC9-BDE2-606B77182F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87591"/>
              </p:ext>
            </p:extLst>
          </p:nvPr>
        </p:nvGraphicFramePr>
        <p:xfrm>
          <a:off x="4930140" y="2380542"/>
          <a:ext cx="2659380" cy="32407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3120">
                  <a:extLst>
                    <a:ext uri="{9D8B030D-6E8A-4147-A177-3AD203B41FA5}">
                      <a16:colId xmlns:a16="http://schemas.microsoft.com/office/drawing/2014/main" val="3194163631"/>
                    </a:ext>
                  </a:extLst>
                </a:gridCol>
                <a:gridCol w="833120">
                  <a:extLst>
                    <a:ext uri="{9D8B030D-6E8A-4147-A177-3AD203B41FA5}">
                      <a16:colId xmlns:a16="http://schemas.microsoft.com/office/drawing/2014/main" val="1968625535"/>
                    </a:ext>
                  </a:extLst>
                </a:gridCol>
                <a:gridCol w="993140">
                  <a:extLst>
                    <a:ext uri="{9D8B030D-6E8A-4147-A177-3AD203B41FA5}">
                      <a16:colId xmlns:a16="http://schemas.microsoft.com/office/drawing/2014/main" val="1039048506"/>
                    </a:ext>
                  </a:extLst>
                </a:gridCol>
              </a:tblGrid>
              <a:tr h="3075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순위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이름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점수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6548583"/>
                  </a:ext>
                </a:extLst>
              </a:tr>
              <a:tr h="32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ab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123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826"/>
                  </a:ext>
                </a:extLst>
              </a:tr>
              <a:tr h="32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111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439836"/>
                  </a:ext>
                </a:extLst>
              </a:tr>
              <a:tr h="32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Amma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8369686"/>
                  </a:ext>
                </a:extLst>
              </a:tr>
              <a:tr h="32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Steven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271083"/>
                  </a:ext>
                </a:extLst>
              </a:tr>
              <a:tr h="32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Yoon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2489872"/>
                  </a:ext>
                </a:extLst>
              </a:tr>
              <a:tr h="32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Asr12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543874"/>
                  </a:ext>
                </a:extLst>
              </a:tr>
              <a:tr h="32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Michel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0725827"/>
                  </a:ext>
                </a:extLst>
              </a:tr>
              <a:tr h="32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74090"/>
                  </a:ext>
                </a:extLst>
              </a:tr>
              <a:tr h="32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7248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6052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EA5402-642E-4204-8111-19605A959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End </a:t>
            </a:r>
            <a:r>
              <a:rPr lang="ko-KR" altLang="en-US" dirty="0"/>
              <a:t>모듈 구현 예정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2321028-B683-4EE0-8753-5715835F9418}"/>
              </a:ext>
            </a:extLst>
          </p:cNvPr>
          <p:cNvGrpSpPr/>
          <p:nvPr/>
        </p:nvGrpSpPr>
        <p:grpSpPr>
          <a:xfrm>
            <a:off x="4102901" y="2127063"/>
            <a:ext cx="4153838" cy="3797438"/>
            <a:chOff x="4390863" y="2163834"/>
            <a:chExt cx="3540154" cy="3898519"/>
          </a:xfrm>
          <a:blipFill>
            <a:blip r:embed="rId2">
              <a:alphaModFix amt="95000"/>
            </a:blip>
            <a:stretch>
              <a:fillRect l="-52000" r="-55000" b="-5000"/>
            </a:stretch>
          </a:blipFill>
          <a:effectLst>
            <a:outerShdw blurRad="673100" dist="50800" dir="5400000" algn="ctr" rotWithShape="0">
              <a:srgbClr val="000000"/>
            </a:outerShdw>
          </a:effectLst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C816FEE-63ED-48FC-946E-746CCEED0254}"/>
                </a:ext>
              </a:extLst>
            </p:cNvPr>
            <p:cNvSpPr/>
            <p:nvPr/>
          </p:nvSpPr>
          <p:spPr>
            <a:xfrm>
              <a:off x="4390863" y="2163834"/>
              <a:ext cx="3540154" cy="389851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>
              <a:outerShdw blurRad="228600" dist="38100" dir="42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81CB714-73C9-42D8-9435-EBC3801512FA}"/>
                </a:ext>
              </a:extLst>
            </p:cNvPr>
            <p:cNvSpPr txBox="1"/>
            <p:nvPr/>
          </p:nvSpPr>
          <p:spPr>
            <a:xfrm>
              <a:off x="5287419" y="3428562"/>
              <a:ext cx="1604166" cy="663535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</a:rPr>
                <a:t> </a:t>
              </a:r>
              <a:r>
                <a:rPr lang="en-US" altLang="ko-KR" sz="3600" dirty="0"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</a:rPr>
                <a:t>E  N  D</a:t>
              </a:r>
              <a:endParaRPr lang="ko-KR" altLang="en-US" sz="36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F560A47-7011-4522-9AE1-BB5C4267A47D}"/>
              </a:ext>
            </a:extLst>
          </p:cNvPr>
          <p:cNvSpPr txBox="1"/>
          <p:nvPr/>
        </p:nvSpPr>
        <p:spPr>
          <a:xfrm>
            <a:off x="5393691" y="4173214"/>
            <a:ext cx="1551950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</a:rPr>
              <a:t>RANKING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C8580C-C87C-49B6-BE40-3F897B076157}"/>
              </a:ext>
            </a:extLst>
          </p:cNvPr>
          <p:cNvSpPr txBox="1"/>
          <p:nvPr/>
        </p:nvSpPr>
        <p:spPr>
          <a:xfrm>
            <a:off x="5398610" y="4575426"/>
            <a:ext cx="1551950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</a:rPr>
              <a:t>MAIN MENU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6405D0-0CB5-4FFB-B535-337871F63D2C}"/>
              </a:ext>
            </a:extLst>
          </p:cNvPr>
          <p:cNvSpPr txBox="1"/>
          <p:nvPr/>
        </p:nvSpPr>
        <p:spPr>
          <a:xfrm>
            <a:off x="5388767" y="4977638"/>
            <a:ext cx="1551950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</a:rPr>
              <a:t>EXIT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210627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AnalogousFromDarkSeed_2SEEDS">
      <a:dk1>
        <a:srgbClr val="000000"/>
      </a:dk1>
      <a:lt1>
        <a:srgbClr val="FFFFFF"/>
      </a:lt1>
      <a:dk2>
        <a:srgbClr val="22283C"/>
      </a:dk2>
      <a:lt2>
        <a:srgbClr val="E8E7E2"/>
      </a:lt2>
      <a:accent1>
        <a:srgbClr val="3B58B1"/>
      </a:accent1>
      <a:accent2>
        <a:srgbClr val="4D9BC3"/>
      </a:accent2>
      <a:accent3>
        <a:srgbClr val="614DC3"/>
      </a:accent3>
      <a:accent4>
        <a:srgbClr val="B13B46"/>
      </a:accent4>
      <a:accent5>
        <a:srgbClr val="C3724D"/>
      </a:accent5>
      <a:accent6>
        <a:srgbClr val="B1923B"/>
      </a:accent6>
      <a:hlink>
        <a:srgbClr val="BF3F9E"/>
      </a:hlink>
      <a:folHlink>
        <a:srgbClr val="7F7F7F"/>
      </a:folHlink>
    </a:clrScheme>
    <a:fontScheme name="Walbaum Display">
      <a:majorFont>
        <a:latin typeface="Malgun Gothic"/>
        <a:ea typeface=""/>
        <a:cs typeface=""/>
      </a:majorFont>
      <a:minorFont>
        <a:latin typeface="Malgun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</TotalTime>
  <Words>720</Words>
  <Application>Microsoft Office PowerPoint</Application>
  <PresentationFormat>와이드스크린</PresentationFormat>
  <Paragraphs>155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나눔고딕 ExtraBold</vt:lpstr>
      <vt:lpstr>Malgun Gothic</vt:lpstr>
      <vt:lpstr>Malgun Gothic</vt:lpstr>
      <vt:lpstr>함초롬바탕</vt:lpstr>
      <vt:lpstr>Arial</vt:lpstr>
      <vt:lpstr>RegattaVTI</vt:lpstr>
      <vt:lpstr>테트리스 모듈</vt:lpstr>
      <vt:lpstr>모듈 상호 관계도</vt:lpstr>
      <vt:lpstr>PowerPoint 프레젠테이션</vt:lpstr>
      <vt:lpstr>PowerPoint 프레젠테이션</vt:lpstr>
      <vt:lpstr>프레임(초기화면) 모듈 구현 예정</vt:lpstr>
      <vt:lpstr>In game 모듈 구현 예정</vt:lpstr>
      <vt:lpstr>설정화면 모듈 구현 예정</vt:lpstr>
      <vt:lpstr>랭킹 모듈 구현 예정</vt:lpstr>
      <vt:lpstr>End 모듈 구현 예정</vt:lpstr>
      <vt:lpstr>블록(디자인) 모듈 구현 예정</vt:lpstr>
      <vt:lpstr>디자인 요소-게임 실행화면</vt:lpstr>
      <vt:lpstr>디자인 요소 -배경레퍼런스</vt:lpstr>
      <vt:lpstr>디자인 요소- 게임 실행화면</vt:lpstr>
      <vt:lpstr>디자인 요소-음악</vt:lpstr>
      <vt:lpstr>파일 및 DB</vt:lpstr>
      <vt:lpstr>참고 자료</vt:lpstr>
      <vt:lpstr>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C++를 이용한 테트리스 구현</dc:title>
  <dc:creator>성현 이</dc:creator>
  <cp:lastModifiedBy>김다영</cp:lastModifiedBy>
  <cp:revision>83</cp:revision>
  <dcterms:created xsi:type="dcterms:W3CDTF">2022-03-18T05:19:34Z</dcterms:created>
  <dcterms:modified xsi:type="dcterms:W3CDTF">2022-04-05T15:07:41Z</dcterms:modified>
  <cp:version/>
</cp:coreProperties>
</file>